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Lst>
  <p:sldSz cx="9144000" cy="51435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PORTADA. Tres numeros en pantalla desde el primer segundo: 1,8% lo que recauda Argentina. 3,3% lo que podria sumar con reforma. 8,7% el estandar al que el mundo apunta. El contraste visual dice todo antes de abrir la boca.</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El numero mas importante del informe: 1,8% del PBI. El promedio de la OCDE es 8,7%. Peru: 3,4%. Mexico: 3,8%. Argentina no es apenas un outlier menor: esta sola en el extremo inferior. El FMI lo ve. El Gobierno lo ignora. Eso es lo que vamos a analizar.</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SITUACION. El FMI reviso el acuerdo y pidio tres cosas concretas. El Gobierno las rechazo con un argumento ideologico, no tecnico. Estas son recomendaciones del Articulo IV, no condicionalidades del programa. El FMI no puede forzar nada. Pero lo que recomienda con insistencia hoy suele volverse exigencia manana.</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RELEVANCIA. 3,3 puntos del PBI equivalen a USD 15.000 millones anuales. Eso es mas del doble del superavit primario que el Gobierno logro en 2025. No existe un recorte equivalente que pueda reemplazarlo sin afectar servicios basicos. El ajuste via gasto funciona en el corto plazo. La pregunta es cuanto aguanta si no se construye una base de ingresos sostenible.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IMPACTO REAL. Tres actores concretos. Primero: las empresas. Si tienen monotributistas, operan sobre un regimen insostenible. Segundo: el fisco. Logra el superavit cortando gasto, no con una base solida. Tercero, el mas olvidado: los propios monotributistas. Su jubilacion futura es el 34% del haber minimo. El sistema los incluye hoy y los abandona a los 65.</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DATO CLAVE. El grafico habla por si solo. Argentina (1,8%): barra roja, extremo izquierdo. Peru: 3,4%. Mexico: 3,8%. Colombia: 5%. Brasil: 5,8%. Chile: 6,8%. OCDE: 8,7%. La linea punteada muestra la meta FMI con reforma: 5,1%. No es una utopia. Es el promedio regional de hace una decada.</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MONOTRIBUTO. El regimen que nadie toca porque el 71% de los trabajadores registrados esta adentro. 71%: base electoral enorme. 34%: el haber jubilatorio que van a cobrar. 42%: los que usan el regimen para no pagar lo que corresponde. Una tributarista lo dijo sin filtro: no cierra por ningun lado.</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ESCENARIOS. Tres futuros. Status quo: el mas probable a corto plazo. El ajuste funciona, el FMI no escala. Reforma parcial: si el crecimiento sostiene y Caputo convoca a gobernadores. Mejora marginal, no cierra la brecha. Reforma integral: solo con una crisis que lo fuerce. El potencial es enorme. El consenso politico es cero.</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CIERRE. La frase que resume todo. El ajuste funciona hasta que no funciona mas. Argentina conoce ese limite mejor que nadie. Sin reforma fiscal estructural, el equilibrio es provisorio. La pregunta no es si va a cambiar. Es cuando, y con cuanta urgencia. Informe completo, PDF y presentacion en kartal.com.ar.</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1371600" y="475488"/>
            <a:ext cx="6400800" cy="32004"/>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640080"/>
            <a:ext cx="8412480" cy="1005840"/>
          </a:xfrm>
          <a:prstGeom prst="rect">
            <a:avLst/>
          </a:prstGeom>
          <a:noFill/>
        </p:spPr>
        <p:txBody>
          <a:bodyPr wrap="square">
            <a:spAutoFit/>
          </a:bodyPr>
          <a:lstStyle/>
          <a:p>
            <a:pPr algn="ctr"/>
            <a:r>
              <a:rPr sz="4000" b="1" i="0">
                <a:solidFill>
                  <a:srgbClr val="FFFFFF"/>
                </a:solidFill>
                <a:latin typeface="Arial"/>
              </a:rPr>
              <a:t>CUANDO EL AJUSTE NO ALCANZA</a:t>
            </a:r>
          </a:p>
        </p:txBody>
      </p:sp>
      <p:sp>
        <p:nvSpPr>
          <p:cNvPr id="5" name="TextBox 4"/>
          <p:cNvSpPr txBox="1"/>
          <p:nvPr/>
        </p:nvSpPr>
        <p:spPr>
          <a:xfrm>
            <a:off x="365760" y="1783080"/>
            <a:ext cx="8412480" cy="594360"/>
          </a:xfrm>
          <a:prstGeom prst="rect">
            <a:avLst/>
          </a:prstGeom>
          <a:noFill/>
        </p:spPr>
        <p:txBody>
          <a:bodyPr wrap="square">
            <a:spAutoFit/>
          </a:bodyPr>
          <a:lstStyle/>
          <a:p>
            <a:pPr algn="ctr"/>
            <a:r>
              <a:rPr sz="1900" b="0" i="0">
                <a:solidFill>
                  <a:srgbClr val="5B91CC"/>
                </a:solidFill>
                <a:latin typeface="Arial"/>
              </a:rPr>
              <a:t>El FMI pide ampliar la base tributaria. El Gobierno dice no.</a:t>
            </a:r>
          </a:p>
        </p:txBody>
      </p:sp>
      <p:sp>
        <p:nvSpPr>
          <p:cNvPr id="6" name="Rectangle 5"/>
          <p:cNvSpPr/>
          <p:nvPr/>
        </p:nvSpPr>
        <p:spPr>
          <a:xfrm>
            <a:off x="3200400" y="2514600"/>
            <a:ext cx="2743200" cy="32004"/>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365760" y="2670048"/>
            <a:ext cx="8412480" cy="384048"/>
          </a:xfrm>
          <a:prstGeom prst="rect">
            <a:avLst/>
          </a:prstGeom>
          <a:noFill/>
        </p:spPr>
        <p:txBody>
          <a:bodyPr wrap="square">
            <a:spAutoFit/>
          </a:bodyPr>
          <a:lstStyle/>
          <a:p>
            <a:pPr algn="ctr"/>
            <a:r>
              <a:rPr sz="1300" b="1" i="0">
                <a:solidFill>
                  <a:srgbClr val="B8952A"/>
                </a:solidFill>
                <a:latin typeface="Arial"/>
              </a:rPr>
              <a:t>ESTRATEGIA  ·  DECISION  ·  EJECUCION</a:t>
            </a:r>
          </a:p>
        </p:txBody>
      </p:sp>
      <p:sp>
        <p:nvSpPr>
          <p:cNvPr id="8" name="Rectangle 7"/>
          <p:cNvSpPr/>
          <p:nvPr/>
        </p:nvSpPr>
        <p:spPr>
          <a:xfrm>
            <a:off x="685800" y="3154680"/>
            <a:ext cx="2514600" cy="141732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85800" y="3218688"/>
            <a:ext cx="2514600" cy="685800"/>
          </a:xfrm>
          <a:prstGeom prst="rect">
            <a:avLst/>
          </a:prstGeom>
          <a:noFill/>
        </p:spPr>
        <p:txBody>
          <a:bodyPr wrap="square">
            <a:spAutoFit/>
          </a:bodyPr>
          <a:lstStyle/>
          <a:p>
            <a:pPr algn="ctr"/>
            <a:r>
              <a:rPr sz="3400" b="1" i="0">
                <a:solidFill>
                  <a:srgbClr val="B8952A"/>
                </a:solidFill>
                <a:latin typeface="Arial"/>
              </a:rPr>
              <a:t>1,8%</a:t>
            </a:r>
          </a:p>
        </p:txBody>
      </p:sp>
      <p:sp>
        <p:nvSpPr>
          <p:cNvPr id="10" name="TextBox 9"/>
          <p:cNvSpPr txBox="1"/>
          <p:nvPr/>
        </p:nvSpPr>
        <p:spPr>
          <a:xfrm>
            <a:off x="685800" y="3886200"/>
            <a:ext cx="2514600" cy="594360"/>
          </a:xfrm>
          <a:prstGeom prst="rect">
            <a:avLst/>
          </a:prstGeom>
          <a:noFill/>
        </p:spPr>
        <p:txBody>
          <a:bodyPr wrap="square">
            <a:spAutoFit/>
          </a:bodyPr>
          <a:lstStyle/>
          <a:p>
            <a:pPr algn="ctr"/>
            <a:r>
              <a:rPr sz="1000" b="0" i="0">
                <a:solidFill>
                  <a:srgbClr val="5B91CC"/>
                </a:solidFill>
                <a:latin typeface="Arial"/>
              </a:rPr>
              <a:t>Ganancias / PBI
Argentina hoy</a:t>
            </a:r>
          </a:p>
        </p:txBody>
      </p:sp>
      <p:sp>
        <p:nvSpPr>
          <p:cNvPr id="11" name="Rectangle 10"/>
          <p:cNvSpPr/>
          <p:nvPr/>
        </p:nvSpPr>
        <p:spPr>
          <a:xfrm>
            <a:off x="3474720" y="3154680"/>
            <a:ext cx="2514600" cy="141732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3474720" y="3218688"/>
            <a:ext cx="2514600" cy="685800"/>
          </a:xfrm>
          <a:prstGeom prst="rect">
            <a:avLst/>
          </a:prstGeom>
          <a:noFill/>
        </p:spPr>
        <p:txBody>
          <a:bodyPr wrap="square">
            <a:spAutoFit/>
          </a:bodyPr>
          <a:lstStyle/>
          <a:p>
            <a:pPr algn="ctr"/>
            <a:r>
              <a:rPr sz="3400" b="1" i="0">
                <a:solidFill>
                  <a:srgbClr val="B8952A"/>
                </a:solidFill>
                <a:latin typeface="Arial"/>
              </a:rPr>
              <a:t>3,3%</a:t>
            </a:r>
          </a:p>
        </p:txBody>
      </p:sp>
      <p:sp>
        <p:nvSpPr>
          <p:cNvPr id="13" name="TextBox 12"/>
          <p:cNvSpPr txBox="1"/>
          <p:nvPr/>
        </p:nvSpPr>
        <p:spPr>
          <a:xfrm>
            <a:off x="3474720" y="3886200"/>
            <a:ext cx="2514600" cy="594360"/>
          </a:xfrm>
          <a:prstGeom prst="rect">
            <a:avLst/>
          </a:prstGeom>
          <a:noFill/>
        </p:spPr>
        <p:txBody>
          <a:bodyPr wrap="square">
            <a:spAutoFit/>
          </a:bodyPr>
          <a:lstStyle/>
          <a:p>
            <a:pPr algn="ctr"/>
            <a:r>
              <a:rPr sz="1000" b="0" i="0">
                <a:solidFill>
                  <a:srgbClr val="5B91CC"/>
                </a:solidFill>
                <a:latin typeface="Arial"/>
              </a:rPr>
              <a:t>PBI adicional
con reforma FMI</a:t>
            </a:r>
          </a:p>
        </p:txBody>
      </p:sp>
      <p:sp>
        <p:nvSpPr>
          <p:cNvPr id="14" name="Rectangle 13"/>
          <p:cNvSpPr/>
          <p:nvPr/>
        </p:nvSpPr>
        <p:spPr>
          <a:xfrm>
            <a:off x="6263640" y="3154680"/>
            <a:ext cx="2514600" cy="141732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263640" y="3218688"/>
            <a:ext cx="2514600" cy="685800"/>
          </a:xfrm>
          <a:prstGeom prst="rect">
            <a:avLst/>
          </a:prstGeom>
          <a:noFill/>
        </p:spPr>
        <p:txBody>
          <a:bodyPr wrap="square">
            <a:spAutoFit/>
          </a:bodyPr>
          <a:lstStyle/>
          <a:p>
            <a:pPr algn="ctr"/>
            <a:r>
              <a:rPr sz="3400" b="1" i="0">
                <a:solidFill>
                  <a:srgbClr val="B8952A"/>
                </a:solidFill>
                <a:latin typeface="Arial"/>
              </a:rPr>
              <a:t>8,7%</a:t>
            </a:r>
          </a:p>
        </p:txBody>
      </p:sp>
      <p:sp>
        <p:nvSpPr>
          <p:cNvPr id="16" name="TextBox 15"/>
          <p:cNvSpPr txBox="1"/>
          <p:nvPr/>
        </p:nvSpPr>
        <p:spPr>
          <a:xfrm>
            <a:off x="6263640" y="3886200"/>
            <a:ext cx="2514600" cy="594360"/>
          </a:xfrm>
          <a:prstGeom prst="rect">
            <a:avLst/>
          </a:prstGeom>
          <a:noFill/>
        </p:spPr>
        <p:txBody>
          <a:bodyPr wrap="square">
            <a:spAutoFit/>
          </a:bodyPr>
          <a:lstStyle/>
          <a:p>
            <a:pPr algn="ctr"/>
            <a:r>
              <a:rPr sz="1000" b="0" i="0">
                <a:solidFill>
                  <a:srgbClr val="5B91CC"/>
                </a:solidFill>
                <a:latin typeface="Arial"/>
              </a:rPr>
              <a:t>Ganancias / PBI
Promedio OCDE</a:t>
            </a:r>
          </a:p>
        </p:txBody>
      </p:sp>
      <p:sp>
        <p:nvSpPr>
          <p:cNvPr id="17" name="TextBox 16"/>
          <p:cNvSpPr txBox="1"/>
          <p:nvPr/>
        </p:nvSpPr>
        <p:spPr>
          <a:xfrm>
            <a:off x="0" y="4846320"/>
            <a:ext cx="9144000" cy="256032"/>
          </a:xfrm>
          <a:prstGeom prst="rect">
            <a:avLst/>
          </a:prstGeom>
          <a:noFill/>
        </p:spPr>
        <p:txBody>
          <a:bodyPr wrap="square">
            <a:spAutoFit/>
          </a:bodyPr>
          <a:lstStyle/>
          <a:p>
            <a:pPr algn="ctr"/>
            <a:r>
              <a:rPr sz="900" b="0" i="0">
                <a:solidFill>
                  <a:srgbClr val="2E6CB8"/>
                </a:solidFill>
                <a:latin typeface="Arial"/>
              </a:rPr>
              <a:t>KARTAL Consulting  |  kartal.com.ar  |  Jueves 28 de Mayo de 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65760" y="256032"/>
            <a:ext cx="8412480" cy="475488"/>
          </a:xfrm>
          <a:prstGeom prst="rect">
            <a:avLst/>
          </a:prstGeom>
          <a:noFill/>
        </p:spPr>
        <p:txBody>
          <a:bodyPr wrap="square">
            <a:spAutoFit/>
          </a:bodyPr>
          <a:lstStyle/>
          <a:p>
            <a:pPr algn="ctr"/>
            <a:r>
              <a:rPr sz="2000" b="1" i="0">
                <a:solidFill>
                  <a:srgbClr val="5B91CC"/>
                </a:solidFill>
                <a:latin typeface="Arial"/>
              </a:rPr>
              <a:t>ARGENTINA RECAUDA POR GANANCIAS</a:t>
            </a:r>
          </a:p>
        </p:txBody>
      </p:sp>
      <p:sp>
        <p:nvSpPr>
          <p:cNvPr id="4" name="TextBox 3"/>
          <p:cNvSpPr txBox="1"/>
          <p:nvPr/>
        </p:nvSpPr>
        <p:spPr>
          <a:xfrm>
            <a:off x="365760" y="804672"/>
            <a:ext cx="8412480" cy="1828800"/>
          </a:xfrm>
          <a:prstGeom prst="rect">
            <a:avLst/>
          </a:prstGeom>
          <a:noFill/>
        </p:spPr>
        <p:txBody>
          <a:bodyPr wrap="square">
            <a:spAutoFit/>
          </a:bodyPr>
          <a:lstStyle/>
          <a:p>
            <a:pPr algn="ctr"/>
            <a:r>
              <a:rPr sz="11800" b="1" i="0">
                <a:solidFill>
                  <a:srgbClr val="B8952A"/>
                </a:solidFill>
                <a:latin typeface="Arial"/>
              </a:rPr>
              <a:t>1,8%</a:t>
            </a:r>
          </a:p>
        </p:txBody>
      </p:sp>
      <p:sp>
        <p:nvSpPr>
          <p:cNvPr id="5" name="TextBox 4"/>
          <p:cNvSpPr txBox="1"/>
          <p:nvPr/>
        </p:nvSpPr>
        <p:spPr>
          <a:xfrm>
            <a:off x="365760" y="2606040"/>
            <a:ext cx="8412480" cy="457200"/>
          </a:xfrm>
          <a:prstGeom prst="rect">
            <a:avLst/>
          </a:prstGeom>
          <a:noFill/>
        </p:spPr>
        <p:txBody>
          <a:bodyPr wrap="square">
            <a:spAutoFit/>
          </a:bodyPr>
          <a:lstStyle/>
          <a:p>
            <a:pPr algn="ctr"/>
            <a:r>
              <a:rPr sz="2200" b="1" i="0">
                <a:solidFill>
                  <a:srgbClr val="FFFFFF"/>
                </a:solidFill>
                <a:latin typeface="Arial"/>
              </a:rPr>
              <a:t>del Producto Bruto Interno</a:t>
            </a:r>
          </a:p>
        </p:txBody>
      </p:sp>
      <p:sp>
        <p:nvSpPr>
          <p:cNvPr id="6" name="Rectangle 5"/>
          <p:cNvSpPr/>
          <p:nvPr/>
        </p:nvSpPr>
        <p:spPr>
          <a:xfrm>
            <a:off x="1828800" y="3182112"/>
            <a:ext cx="5486400" cy="32004"/>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365760" y="3291840"/>
            <a:ext cx="8412480" cy="384048"/>
          </a:xfrm>
          <a:prstGeom prst="rect">
            <a:avLst/>
          </a:prstGeom>
          <a:noFill/>
        </p:spPr>
        <p:txBody>
          <a:bodyPr wrap="square">
            <a:spAutoFit/>
          </a:bodyPr>
          <a:lstStyle/>
          <a:p>
            <a:pPr algn="ctr"/>
            <a:r>
              <a:rPr sz="1400" b="0" i="0">
                <a:solidFill>
                  <a:srgbClr val="5B91CC"/>
                </a:solidFill>
                <a:latin typeface="Arial"/>
              </a:rPr>
              <a:t>La OCDE promedia 8,7%.  El promedio regional: 4,6%.</a:t>
            </a:r>
          </a:p>
        </p:txBody>
      </p:sp>
      <p:sp>
        <p:nvSpPr>
          <p:cNvPr id="8" name="TextBox 7"/>
          <p:cNvSpPr txBox="1"/>
          <p:nvPr/>
        </p:nvSpPr>
        <p:spPr>
          <a:xfrm>
            <a:off x="365760" y="3703320"/>
            <a:ext cx="8412480" cy="384048"/>
          </a:xfrm>
          <a:prstGeom prst="rect">
            <a:avLst/>
          </a:prstGeom>
          <a:noFill/>
        </p:spPr>
        <p:txBody>
          <a:bodyPr wrap="square">
            <a:spAutoFit/>
          </a:bodyPr>
          <a:lstStyle/>
          <a:p>
            <a:pPr algn="ctr"/>
            <a:r>
              <a:rPr sz="1400" b="1" i="0">
                <a:solidFill>
                  <a:srgbClr val="FFFFFF"/>
                </a:solidFill>
                <a:latin typeface="Arial"/>
              </a:rPr>
              <a:t>Argentina no es un outlier - es el extremo de la tabla.</a:t>
            </a:r>
          </a:p>
        </p:txBody>
      </p:sp>
      <p:sp>
        <p:nvSpPr>
          <p:cNvPr id="9" name="TextBox 8"/>
          <p:cNvSpPr txBox="1"/>
          <p:nvPr/>
        </p:nvSpPr>
        <p:spPr>
          <a:xfrm>
            <a:off x="0" y="4846320"/>
            <a:ext cx="9144000" cy="256032"/>
          </a:xfrm>
          <a:prstGeom prst="rect">
            <a:avLst/>
          </a:prstGeom>
          <a:noFill/>
        </p:spPr>
        <p:txBody>
          <a:bodyPr wrap="square">
            <a:spAutoFit/>
          </a:bodyPr>
          <a:lstStyle/>
          <a:p>
            <a:pPr algn="ctr"/>
            <a:r>
              <a:rPr sz="1100" b="1" i="1">
                <a:solidFill>
                  <a:srgbClr val="B8952A"/>
                </a:solidFill>
                <a:latin typeface="Arial"/>
              </a:rPr>
              <a:t>«Sin reforma fiscal, el ajuste es un castillo de naipes»</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658368"/>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109728"/>
            <a:ext cx="8595360" cy="475488"/>
          </a:xfrm>
          <a:prstGeom prst="rect">
            <a:avLst/>
          </a:prstGeom>
          <a:noFill/>
        </p:spPr>
        <p:txBody>
          <a:bodyPr wrap="square">
            <a:spAutoFit/>
          </a:bodyPr>
          <a:lstStyle/>
          <a:p>
            <a:pPr algn="ctr"/>
            <a:r>
              <a:rPr sz="2100" b="1" i="0">
                <a:solidFill>
                  <a:srgbClr val="FFFFFF"/>
                </a:solidFill>
                <a:latin typeface="Arial"/>
              </a:rPr>
              <a:t>EL CHOQUE DE POSICIONES</a:t>
            </a:r>
          </a:p>
        </p:txBody>
      </p:sp>
      <p:sp>
        <p:nvSpPr>
          <p:cNvPr id="5" name="Rectangle 4"/>
          <p:cNvSpPr/>
          <p:nvPr/>
        </p:nvSpPr>
        <p:spPr>
          <a:xfrm>
            <a:off x="0" y="658368"/>
            <a:ext cx="4572000" cy="4142232"/>
          </a:xfrm>
          <a:prstGeom prst="rect">
            <a:avLst/>
          </a:prstGeom>
          <a:solidFill>
            <a:srgbClr val="D6E8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182880" y="804672"/>
            <a:ext cx="4206240" cy="384048"/>
          </a:xfrm>
          <a:prstGeom prst="rect">
            <a:avLst/>
          </a:prstGeom>
          <a:noFill/>
        </p:spPr>
        <p:txBody>
          <a:bodyPr wrap="square">
            <a:spAutoFit/>
          </a:bodyPr>
          <a:lstStyle/>
          <a:p>
            <a:pPr algn="l"/>
            <a:r>
              <a:rPr sz="1500" b="1" i="0">
                <a:solidFill>
                  <a:srgbClr val="1E4D96"/>
                </a:solidFill>
                <a:latin typeface="Arial"/>
              </a:rPr>
              <a:t>EL FMI DICE:</a:t>
            </a:r>
          </a:p>
        </p:txBody>
      </p:sp>
      <p:sp>
        <p:nvSpPr>
          <p:cNvPr id="7" name="TextBox 6"/>
          <p:cNvSpPr txBox="1"/>
          <p:nvPr/>
        </p:nvSpPr>
        <p:spPr>
          <a:xfrm>
            <a:off x="274320" y="1298448"/>
            <a:ext cx="4114800" cy="502920"/>
          </a:xfrm>
          <a:prstGeom prst="rect">
            <a:avLst/>
          </a:prstGeom>
          <a:noFill/>
        </p:spPr>
        <p:txBody>
          <a:bodyPr wrap="square">
            <a:spAutoFit/>
          </a:bodyPr>
          <a:lstStyle/>
          <a:p>
            <a:pPr algn="l"/>
            <a:r>
              <a:rPr sz="1300" b="0" i="0">
                <a:solidFill>
                  <a:srgbClr val="1A1A1A"/>
                </a:solidFill>
                <a:latin typeface="Arial"/>
              </a:rPr>
              <a:t>▶  Ampliar la base tributaria</a:t>
            </a:r>
          </a:p>
        </p:txBody>
      </p:sp>
      <p:sp>
        <p:nvSpPr>
          <p:cNvPr id="8" name="TextBox 7"/>
          <p:cNvSpPr txBox="1"/>
          <p:nvPr/>
        </p:nvSpPr>
        <p:spPr>
          <a:xfrm>
            <a:off x="274320" y="1865376"/>
            <a:ext cx="4114800" cy="502920"/>
          </a:xfrm>
          <a:prstGeom prst="rect">
            <a:avLst/>
          </a:prstGeom>
          <a:noFill/>
        </p:spPr>
        <p:txBody>
          <a:bodyPr wrap="square">
            <a:spAutoFit/>
          </a:bodyPr>
          <a:lstStyle/>
          <a:p>
            <a:pPr algn="l"/>
            <a:r>
              <a:rPr sz="1300" b="0" i="0">
                <a:solidFill>
                  <a:srgbClr val="1A1A1A"/>
                </a:solidFill>
                <a:latin typeface="Arial"/>
              </a:rPr>
              <a:t>▶  Reformar el Monotributo</a:t>
            </a:r>
          </a:p>
        </p:txBody>
      </p:sp>
      <p:sp>
        <p:nvSpPr>
          <p:cNvPr id="9" name="TextBox 8"/>
          <p:cNvSpPr txBox="1"/>
          <p:nvPr/>
        </p:nvSpPr>
        <p:spPr>
          <a:xfrm>
            <a:off x="274320" y="2432304"/>
            <a:ext cx="4114800" cy="502920"/>
          </a:xfrm>
          <a:prstGeom prst="rect">
            <a:avLst/>
          </a:prstGeom>
          <a:noFill/>
        </p:spPr>
        <p:txBody>
          <a:bodyPr wrap="square">
            <a:spAutoFit/>
          </a:bodyPr>
          <a:lstStyle/>
          <a:p>
            <a:pPr algn="l"/>
            <a:r>
              <a:rPr sz="1300" b="0" i="0">
                <a:solidFill>
                  <a:srgbClr val="1A1A1A"/>
                </a:solidFill>
                <a:latin typeface="Arial"/>
              </a:rPr>
              <a:t>▶  Simplificar el sistema fiscal</a:t>
            </a:r>
          </a:p>
        </p:txBody>
      </p:sp>
      <p:sp>
        <p:nvSpPr>
          <p:cNvPr id="10" name="TextBox 9"/>
          <p:cNvSpPr txBox="1"/>
          <p:nvPr/>
        </p:nvSpPr>
        <p:spPr>
          <a:xfrm>
            <a:off x="274320" y="2999232"/>
            <a:ext cx="4114800" cy="502920"/>
          </a:xfrm>
          <a:prstGeom prst="rect">
            <a:avLst/>
          </a:prstGeom>
          <a:noFill/>
        </p:spPr>
        <p:txBody>
          <a:bodyPr wrap="square">
            <a:spAutoFit/>
          </a:bodyPr>
          <a:lstStyle/>
          <a:p>
            <a:pPr algn="l"/>
            <a:r>
              <a:rPr sz="1300" b="0" i="0">
                <a:solidFill>
                  <a:srgbClr val="1A1A1A"/>
                </a:solidFill>
                <a:latin typeface="Arial"/>
              </a:rPr>
              <a:t>▶  Potencial: +3,3% del PBI</a:t>
            </a:r>
          </a:p>
        </p:txBody>
      </p:sp>
      <p:sp>
        <p:nvSpPr>
          <p:cNvPr id="11" name="Rectangle 10"/>
          <p:cNvSpPr/>
          <p:nvPr/>
        </p:nvSpPr>
        <p:spPr>
          <a:xfrm>
            <a:off x="4572000" y="658368"/>
            <a:ext cx="4572000" cy="4142232"/>
          </a:xfrm>
          <a:prstGeom prst="rect">
            <a:avLst/>
          </a:prstGeom>
          <a:solidFill>
            <a:srgbClr val="FCE4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709160" y="804672"/>
            <a:ext cx="4206240" cy="384048"/>
          </a:xfrm>
          <a:prstGeom prst="rect">
            <a:avLst/>
          </a:prstGeom>
          <a:noFill/>
        </p:spPr>
        <p:txBody>
          <a:bodyPr wrap="square">
            <a:spAutoFit/>
          </a:bodyPr>
          <a:lstStyle/>
          <a:p>
            <a:pPr algn="l"/>
            <a:r>
              <a:rPr sz="1500" b="1" i="0">
                <a:solidFill>
                  <a:srgbClr val="C00000"/>
                </a:solidFill>
                <a:latin typeface="Arial"/>
              </a:rPr>
              <a:t>EL GOBIERNO RESPONDE:</a:t>
            </a:r>
          </a:p>
        </p:txBody>
      </p:sp>
      <p:sp>
        <p:nvSpPr>
          <p:cNvPr id="13" name="TextBox 12"/>
          <p:cNvSpPr txBox="1"/>
          <p:nvPr/>
        </p:nvSpPr>
        <p:spPr>
          <a:xfrm>
            <a:off x="4754880" y="1298448"/>
            <a:ext cx="4114800" cy="502920"/>
          </a:xfrm>
          <a:prstGeom prst="rect">
            <a:avLst/>
          </a:prstGeom>
          <a:noFill/>
        </p:spPr>
        <p:txBody>
          <a:bodyPr wrap="square">
            <a:spAutoFit/>
          </a:bodyPr>
          <a:lstStyle/>
          <a:p>
            <a:pPr algn="l"/>
            <a:r>
              <a:rPr sz="1300" b="0" i="0">
                <a:solidFill>
                  <a:srgbClr val="1A1A1A"/>
                </a:solidFill>
                <a:latin typeface="Arial"/>
              </a:rPr>
              <a:t>▶  No esta en nuestra ideologia</a:t>
            </a:r>
          </a:p>
        </p:txBody>
      </p:sp>
      <p:sp>
        <p:nvSpPr>
          <p:cNvPr id="14" name="TextBox 13"/>
          <p:cNvSpPr txBox="1"/>
          <p:nvPr/>
        </p:nvSpPr>
        <p:spPr>
          <a:xfrm>
            <a:off x="4754880" y="1865376"/>
            <a:ext cx="4114800" cy="502920"/>
          </a:xfrm>
          <a:prstGeom prst="rect">
            <a:avLst/>
          </a:prstGeom>
          <a:noFill/>
        </p:spPr>
        <p:txBody>
          <a:bodyPr wrap="square">
            <a:spAutoFit/>
          </a:bodyPr>
          <a:lstStyle/>
          <a:p>
            <a:pPr algn="l"/>
            <a:r>
              <a:rPr sz="1300" b="0" i="0">
                <a:solidFill>
                  <a:srgbClr val="1A1A1A"/>
                </a:solidFill>
                <a:latin typeface="Arial"/>
              </a:rPr>
              <a:t>▶  No tocamos Ganancias</a:t>
            </a:r>
          </a:p>
        </p:txBody>
      </p:sp>
      <p:sp>
        <p:nvSpPr>
          <p:cNvPr id="15" name="TextBox 14"/>
          <p:cNvSpPr txBox="1"/>
          <p:nvPr/>
        </p:nvSpPr>
        <p:spPr>
          <a:xfrm>
            <a:off x="4754880" y="2432304"/>
            <a:ext cx="4114800" cy="502920"/>
          </a:xfrm>
          <a:prstGeom prst="rect">
            <a:avLst/>
          </a:prstGeom>
          <a:noFill/>
        </p:spPr>
        <p:txBody>
          <a:bodyPr wrap="square">
            <a:spAutoFit/>
          </a:bodyPr>
          <a:lstStyle/>
          <a:p>
            <a:pPr algn="l"/>
            <a:r>
              <a:rPr sz="1300" b="0" i="0">
                <a:solidFill>
                  <a:srgbClr val="1A1A1A"/>
                </a:solidFill>
                <a:latin typeface="Arial"/>
              </a:rPr>
              <a:t>▶  El Monotributo esta bien</a:t>
            </a:r>
          </a:p>
        </p:txBody>
      </p:sp>
      <p:sp>
        <p:nvSpPr>
          <p:cNvPr id="16" name="TextBox 15"/>
          <p:cNvSpPr txBox="1"/>
          <p:nvPr/>
        </p:nvSpPr>
        <p:spPr>
          <a:xfrm>
            <a:off x="4754880" y="2999232"/>
            <a:ext cx="4114800" cy="502920"/>
          </a:xfrm>
          <a:prstGeom prst="rect">
            <a:avLst/>
          </a:prstGeom>
          <a:noFill/>
        </p:spPr>
        <p:txBody>
          <a:bodyPr wrap="square">
            <a:spAutoFit/>
          </a:bodyPr>
          <a:lstStyle/>
          <a:p>
            <a:pPr algn="l"/>
            <a:r>
              <a:rPr sz="1300" b="0" i="0">
                <a:solidFill>
                  <a:srgbClr val="1A1A1A"/>
                </a:solidFill>
                <a:latin typeface="Arial"/>
              </a:rPr>
              <a:t>▶  Reforma: en 3 anos (si crece 6-8%)</a:t>
            </a:r>
          </a:p>
        </p:txBody>
      </p:sp>
      <p:sp>
        <p:nvSpPr>
          <p:cNvPr id="17" name="Rectangle 16"/>
          <p:cNvSpPr/>
          <p:nvPr/>
        </p:nvSpPr>
        <p:spPr>
          <a:xfrm>
            <a:off x="4526280" y="658368"/>
            <a:ext cx="73152" cy="4142232"/>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0" y="4846320"/>
            <a:ext cx="9144000" cy="256032"/>
          </a:xfrm>
          <a:prstGeom prst="rect">
            <a:avLst/>
          </a:prstGeom>
          <a:noFill/>
        </p:spPr>
        <p:txBody>
          <a:bodyPr wrap="square">
            <a:spAutoFit/>
          </a:bodyPr>
          <a:lstStyle/>
          <a:p>
            <a:pPr algn="ctr"/>
            <a:r>
              <a:rPr sz="1100" b="1" i="1">
                <a:solidFill>
                  <a:srgbClr val="B8952A"/>
                </a:solidFill>
                <a:latin typeface="Arial"/>
              </a:rPr>
              <a:t>«Sin reforma fiscal, el ajuste es un castillo de naipes»</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65760" y="256032"/>
            <a:ext cx="8412480" cy="475488"/>
          </a:xfrm>
          <a:prstGeom prst="rect">
            <a:avLst/>
          </a:prstGeom>
          <a:noFill/>
        </p:spPr>
        <p:txBody>
          <a:bodyPr wrap="square">
            <a:spAutoFit/>
          </a:bodyPr>
          <a:lstStyle/>
          <a:p>
            <a:pPr algn="ctr"/>
            <a:r>
              <a:rPr sz="2000" b="1" i="0">
                <a:solidFill>
                  <a:srgbClr val="FFFFFF"/>
                </a:solidFill>
                <a:latin typeface="Arial"/>
              </a:rPr>
              <a:t>LA ESCALA DEL PROBLEMA</a:t>
            </a:r>
          </a:p>
        </p:txBody>
      </p:sp>
      <p:sp>
        <p:nvSpPr>
          <p:cNvPr id="4" name="TextBox 3"/>
          <p:cNvSpPr txBox="1"/>
          <p:nvPr/>
        </p:nvSpPr>
        <p:spPr>
          <a:xfrm>
            <a:off x="365760" y="804672"/>
            <a:ext cx="8412480" cy="1005840"/>
          </a:xfrm>
          <a:prstGeom prst="rect">
            <a:avLst/>
          </a:prstGeom>
          <a:noFill/>
        </p:spPr>
        <p:txBody>
          <a:bodyPr wrap="square">
            <a:spAutoFit/>
          </a:bodyPr>
          <a:lstStyle/>
          <a:p>
            <a:pPr algn="ctr"/>
            <a:r>
              <a:rPr sz="5600" b="1" i="0">
                <a:solidFill>
                  <a:srgbClr val="B8952A"/>
                </a:solidFill>
                <a:latin typeface="Arial"/>
              </a:rPr>
              <a:t>+3,3 pp del PBI</a:t>
            </a:r>
          </a:p>
        </p:txBody>
      </p:sp>
      <p:sp>
        <p:nvSpPr>
          <p:cNvPr id="5" name="TextBox 4"/>
          <p:cNvSpPr txBox="1"/>
          <p:nvPr/>
        </p:nvSpPr>
        <p:spPr>
          <a:xfrm>
            <a:off x="365760" y="1847088"/>
            <a:ext cx="8412480" cy="502920"/>
          </a:xfrm>
          <a:prstGeom prst="rect">
            <a:avLst/>
          </a:prstGeom>
          <a:noFill/>
        </p:spPr>
        <p:txBody>
          <a:bodyPr wrap="square">
            <a:spAutoFit/>
          </a:bodyPr>
          <a:lstStyle/>
          <a:p>
            <a:pPr algn="ctr"/>
            <a:r>
              <a:rPr sz="1700" b="0" i="0">
                <a:solidFill>
                  <a:srgbClr val="5B91CC"/>
                </a:solidFill>
                <a:latin typeface="Arial"/>
              </a:rPr>
              <a:t>de ingresos adicionales que una reforma generaria</a:t>
            </a:r>
          </a:p>
        </p:txBody>
      </p:sp>
      <p:sp>
        <p:nvSpPr>
          <p:cNvPr id="6" name="Rectangle 5"/>
          <p:cNvSpPr/>
          <p:nvPr/>
        </p:nvSpPr>
        <p:spPr>
          <a:xfrm>
            <a:off x="1371600" y="2487168"/>
            <a:ext cx="6400800" cy="32004"/>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365760" y="2633472"/>
            <a:ext cx="8412480" cy="411480"/>
          </a:xfrm>
          <a:prstGeom prst="rect">
            <a:avLst/>
          </a:prstGeom>
          <a:noFill/>
        </p:spPr>
        <p:txBody>
          <a:bodyPr wrap="square">
            <a:spAutoFit/>
          </a:bodyPr>
          <a:lstStyle/>
          <a:p>
            <a:pPr algn="ctr"/>
            <a:r>
              <a:rPr sz="1600" b="1" i="0">
                <a:solidFill>
                  <a:srgbClr val="FFFFFF"/>
                </a:solidFill>
                <a:latin typeface="Arial"/>
              </a:rPr>
              <a:t>En dolares: aproximadamente USD 15.000 millones por ano.</a:t>
            </a:r>
          </a:p>
        </p:txBody>
      </p:sp>
      <p:sp>
        <p:nvSpPr>
          <p:cNvPr id="8" name="TextBox 7"/>
          <p:cNvSpPr txBox="1"/>
          <p:nvPr/>
        </p:nvSpPr>
        <p:spPr>
          <a:xfrm>
            <a:off x="365760" y="3127248"/>
            <a:ext cx="8412480" cy="475488"/>
          </a:xfrm>
          <a:prstGeom prst="rect">
            <a:avLst/>
          </a:prstGeom>
          <a:noFill/>
        </p:spPr>
        <p:txBody>
          <a:bodyPr wrap="square">
            <a:spAutoFit/>
          </a:bodyPr>
          <a:lstStyle/>
          <a:p>
            <a:pPr algn="ctr"/>
            <a:r>
              <a:rPr sz="1400" b="0" i="0">
                <a:solidFill>
                  <a:srgbClr val="5B91CC"/>
                </a:solidFill>
                <a:latin typeface="Arial"/>
              </a:rPr>
              <a:t>No hay recorte de gasto disponible de esa escala sin colapso del Estado.</a:t>
            </a:r>
          </a:p>
        </p:txBody>
      </p:sp>
      <p:sp>
        <p:nvSpPr>
          <p:cNvPr id="9" name="TextBox 8"/>
          <p:cNvSpPr txBox="1"/>
          <p:nvPr/>
        </p:nvSpPr>
        <p:spPr>
          <a:xfrm>
            <a:off x="365760" y="3657600"/>
            <a:ext cx="8412480" cy="411480"/>
          </a:xfrm>
          <a:prstGeom prst="rect">
            <a:avLst/>
          </a:prstGeom>
          <a:noFill/>
        </p:spPr>
        <p:txBody>
          <a:bodyPr wrap="square">
            <a:spAutoFit/>
          </a:bodyPr>
          <a:lstStyle/>
          <a:p>
            <a:pPr algn="ctr"/>
            <a:r>
              <a:rPr sz="1400" b="1" i="1">
                <a:solidFill>
                  <a:srgbClr val="B8952A"/>
                </a:solidFill>
                <a:latin typeface="Arial"/>
              </a:rPr>
              <a:t>El superavit vive de la tijera. La tijera tiene limite.</a:t>
            </a:r>
          </a:p>
        </p:txBody>
      </p:sp>
      <p:sp>
        <p:nvSpPr>
          <p:cNvPr id="10" name="TextBox 9"/>
          <p:cNvSpPr txBox="1"/>
          <p:nvPr/>
        </p:nvSpPr>
        <p:spPr>
          <a:xfrm>
            <a:off x="0" y="4846320"/>
            <a:ext cx="9144000" cy="256032"/>
          </a:xfrm>
          <a:prstGeom prst="rect">
            <a:avLst/>
          </a:prstGeom>
          <a:noFill/>
        </p:spPr>
        <p:txBody>
          <a:bodyPr wrap="square">
            <a:spAutoFit/>
          </a:bodyPr>
          <a:lstStyle/>
          <a:p>
            <a:pPr algn="ctr"/>
            <a:r>
              <a:rPr sz="1100" b="1" i="1">
                <a:solidFill>
                  <a:srgbClr val="B8952A"/>
                </a:solidFill>
                <a:latin typeface="Arial"/>
              </a:rPr>
              <a:t>«Sin reforma fiscal, el ajuste es un castillo de naipes»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658368"/>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109728"/>
            <a:ext cx="8595360" cy="475488"/>
          </a:xfrm>
          <a:prstGeom prst="rect">
            <a:avLst/>
          </a:prstGeom>
          <a:noFill/>
        </p:spPr>
        <p:txBody>
          <a:bodyPr wrap="square">
            <a:spAutoFit/>
          </a:bodyPr>
          <a:lstStyle/>
          <a:p>
            <a:pPr algn="ctr"/>
            <a:r>
              <a:rPr sz="2000" b="1" i="0">
                <a:solidFill>
                  <a:srgbClr val="FFFFFF"/>
                </a:solidFill>
                <a:latin typeface="Arial"/>
              </a:rPr>
              <a:t>QUIEN PAGA EL COSTO DEL STATUS QUO</a:t>
            </a:r>
          </a:p>
        </p:txBody>
      </p:sp>
      <p:sp>
        <p:nvSpPr>
          <p:cNvPr id="5" name="Rectangle 4"/>
          <p:cNvSpPr/>
          <p:nvPr/>
        </p:nvSpPr>
        <p:spPr>
          <a:xfrm>
            <a:off x="274320" y="841248"/>
            <a:ext cx="91440" cy="566928"/>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02920" y="841248"/>
            <a:ext cx="8229600" cy="384048"/>
          </a:xfrm>
          <a:prstGeom prst="rect">
            <a:avLst/>
          </a:prstGeom>
          <a:noFill/>
        </p:spPr>
        <p:txBody>
          <a:bodyPr wrap="square">
            <a:spAutoFit/>
          </a:bodyPr>
          <a:lstStyle/>
          <a:p>
            <a:pPr algn="l"/>
            <a:r>
              <a:rPr sz="1400" b="1" i="0">
                <a:solidFill>
                  <a:srgbClr val="17253D"/>
                </a:solidFill>
                <a:latin typeface="Arial"/>
              </a:rPr>
              <a:t>Empresas con monotributistas:</a:t>
            </a:r>
          </a:p>
        </p:txBody>
      </p:sp>
      <p:sp>
        <p:nvSpPr>
          <p:cNvPr id="7" name="TextBox 6"/>
          <p:cNvSpPr txBox="1"/>
          <p:nvPr/>
        </p:nvSpPr>
        <p:spPr>
          <a:xfrm>
            <a:off x="502920" y="1243584"/>
            <a:ext cx="8229600" cy="530352"/>
          </a:xfrm>
          <a:prstGeom prst="rect">
            <a:avLst/>
          </a:prstGeom>
          <a:noFill/>
        </p:spPr>
        <p:txBody>
          <a:bodyPr wrap="square">
            <a:spAutoFit/>
          </a:bodyPr>
          <a:lstStyle/>
          <a:p>
            <a:pPr algn="l"/>
            <a:r>
              <a:rPr sz="1200" b="0" i="0">
                <a:solidFill>
                  <a:srgbClr val="1A1A1A"/>
                </a:solidFill>
                <a:latin typeface="Arial"/>
              </a:rPr>
              <a:t>71% de los contratistas bajo un regimen sin estabilidad regulatoria a largo plazo.</a:t>
            </a:r>
          </a:p>
        </p:txBody>
      </p:sp>
      <p:sp>
        <p:nvSpPr>
          <p:cNvPr id="8" name="Rectangle 7"/>
          <p:cNvSpPr/>
          <p:nvPr/>
        </p:nvSpPr>
        <p:spPr>
          <a:xfrm>
            <a:off x="274320" y="2103120"/>
            <a:ext cx="91440" cy="566928"/>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02920" y="2103120"/>
            <a:ext cx="8229600" cy="384048"/>
          </a:xfrm>
          <a:prstGeom prst="rect">
            <a:avLst/>
          </a:prstGeom>
          <a:noFill/>
        </p:spPr>
        <p:txBody>
          <a:bodyPr wrap="square">
            <a:spAutoFit/>
          </a:bodyPr>
          <a:lstStyle/>
          <a:p>
            <a:pPr algn="l"/>
            <a:r>
              <a:rPr sz="1400" b="1" i="0">
                <a:solidFill>
                  <a:srgbClr val="17253D"/>
                </a:solidFill>
                <a:latin typeface="Arial"/>
              </a:rPr>
              <a:t>El fisco nacional:</a:t>
            </a:r>
          </a:p>
        </p:txBody>
      </p:sp>
      <p:sp>
        <p:nvSpPr>
          <p:cNvPr id="10" name="TextBox 9"/>
          <p:cNvSpPr txBox="1"/>
          <p:nvPr/>
        </p:nvSpPr>
        <p:spPr>
          <a:xfrm>
            <a:off x="502920" y="2505456"/>
            <a:ext cx="8229600" cy="530352"/>
          </a:xfrm>
          <a:prstGeom prst="rect">
            <a:avLst/>
          </a:prstGeom>
          <a:noFill/>
        </p:spPr>
        <p:txBody>
          <a:bodyPr wrap="square">
            <a:spAutoFit/>
          </a:bodyPr>
          <a:lstStyle/>
          <a:p>
            <a:pPr algn="l"/>
            <a:r>
              <a:rPr sz="1200" b="0" i="0">
                <a:solidFill>
                  <a:srgbClr val="1A1A1A"/>
                </a:solidFill>
                <a:latin typeface="Arial"/>
              </a:rPr>
              <a:t>Superavit via licuacion del gasto, no via ingresos estructurales. Fragil ante cualquier shock.</a:t>
            </a:r>
          </a:p>
        </p:txBody>
      </p:sp>
      <p:sp>
        <p:nvSpPr>
          <p:cNvPr id="11" name="Rectangle 10"/>
          <p:cNvSpPr/>
          <p:nvPr/>
        </p:nvSpPr>
        <p:spPr>
          <a:xfrm>
            <a:off x="274320" y="3364991"/>
            <a:ext cx="91440" cy="566928"/>
          </a:xfrm>
          <a:prstGeom prst="rect">
            <a:avLst/>
          </a:prstGeom>
          <a:solidFill>
            <a:srgbClr val="5B91C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02920" y="3364991"/>
            <a:ext cx="8229600" cy="384048"/>
          </a:xfrm>
          <a:prstGeom prst="rect">
            <a:avLst/>
          </a:prstGeom>
          <a:noFill/>
        </p:spPr>
        <p:txBody>
          <a:bodyPr wrap="square">
            <a:spAutoFit/>
          </a:bodyPr>
          <a:lstStyle/>
          <a:p>
            <a:pPr algn="l"/>
            <a:r>
              <a:rPr sz="1400" b="1" i="0">
                <a:solidFill>
                  <a:srgbClr val="17253D"/>
                </a:solidFill>
                <a:latin typeface="Arial"/>
              </a:rPr>
              <a:t>Los monotributistas mismos:</a:t>
            </a:r>
          </a:p>
        </p:txBody>
      </p:sp>
      <p:sp>
        <p:nvSpPr>
          <p:cNvPr id="13" name="TextBox 12"/>
          <p:cNvSpPr txBox="1"/>
          <p:nvPr/>
        </p:nvSpPr>
        <p:spPr>
          <a:xfrm>
            <a:off x="502920" y="3767328"/>
            <a:ext cx="8229600" cy="530352"/>
          </a:xfrm>
          <a:prstGeom prst="rect">
            <a:avLst/>
          </a:prstGeom>
          <a:noFill/>
        </p:spPr>
        <p:txBody>
          <a:bodyPr wrap="square">
            <a:spAutoFit/>
          </a:bodyPr>
          <a:lstStyle/>
          <a:p>
            <a:pPr algn="l"/>
            <a:r>
              <a:rPr sz="1200" b="0" i="0">
                <a:solidFill>
                  <a:srgbClr val="1A1A1A"/>
                </a:solidFill>
                <a:latin typeface="Arial"/>
              </a:rPr>
              <a:t>Jubilacion futura: 34% del haber minimo. El sistema no los protege, los abandona.</a:t>
            </a:r>
          </a:p>
        </p:txBody>
      </p:sp>
      <p:sp>
        <p:nvSpPr>
          <p:cNvPr id="14" name="TextBox 13"/>
          <p:cNvSpPr txBox="1"/>
          <p:nvPr/>
        </p:nvSpPr>
        <p:spPr>
          <a:xfrm>
            <a:off x="0" y="4846320"/>
            <a:ext cx="9144000" cy="256032"/>
          </a:xfrm>
          <a:prstGeom prst="rect">
            <a:avLst/>
          </a:prstGeom>
          <a:noFill/>
        </p:spPr>
        <p:txBody>
          <a:bodyPr wrap="square">
            <a:spAutoFit/>
          </a:bodyPr>
          <a:lstStyle/>
          <a:p>
            <a:pPr algn="ctr"/>
            <a:r>
              <a:rPr sz="1100" b="1" i="1">
                <a:solidFill>
                  <a:srgbClr val="B8952A"/>
                </a:solidFill>
                <a:latin typeface="Arial"/>
              </a:rPr>
              <a:t>«Sin reforma fiscal, el ajuste es un castillo de naipes»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59436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91440"/>
            <a:ext cx="8595360" cy="438912"/>
          </a:xfrm>
          <a:prstGeom prst="rect">
            <a:avLst/>
          </a:prstGeom>
          <a:noFill/>
        </p:spPr>
        <p:txBody>
          <a:bodyPr wrap="square">
            <a:spAutoFit/>
          </a:bodyPr>
          <a:lstStyle/>
          <a:p>
            <a:pPr algn="ctr"/>
            <a:r>
              <a:rPr sz="1800" b="1" i="0">
                <a:solidFill>
                  <a:srgbClr val="FFFFFF"/>
                </a:solidFill>
                <a:latin typeface="Arial"/>
              </a:rPr>
              <a:t>EL NUMERO QUE LO DICE TODO - COMPARATIVO REGIONAL</a:t>
            </a:r>
          </a:p>
        </p:txBody>
      </p:sp>
      <p:pic>
        <p:nvPicPr>
          <p:cNvPr id="5" name="Picture 4" descr="argentina_fiscal_fmi_ganancias_2026_ganancias_comparativo.png"/>
          <p:cNvPicPr>
            <a:picLocks noChangeAspect="1"/>
          </p:cNvPicPr>
          <p:nvPr/>
        </p:nvPicPr>
        <p:blipFill>
          <a:blip r:embed="rId2"/>
          <a:stretch>
            <a:fillRect/>
          </a:stretch>
        </p:blipFill>
        <p:spPr>
          <a:xfrm>
            <a:off x="320040" y="640080"/>
            <a:ext cx="8503920" cy="3977639"/>
          </a:xfrm>
          <a:prstGeom prst="rect">
            <a:avLst/>
          </a:prstGeom>
        </p:spPr>
      </p:pic>
      <p:sp>
        <p:nvSpPr>
          <p:cNvPr id="6" name="TextBox 5"/>
          <p:cNvSpPr txBox="1"/>
          <p:nvPr/>
        </p:nvSpPr>
        <p:spPr>
          <a:xfrm>
            <a:off x="0" y="4846320"/>
            <a:ext cx="9144000" cy="256032"/>
          </a:xfrm>
          <a:prstGeom prst="rect">
            <a:avLst/>
          </a:prstGeom>
          <a:noFill/>
        </p:spPr>
        <p:txBody>
          <a:bodyPr wrap="square">
            <a:spAutoFit/>
          </a:bodyPr>
          <a:lstStyle/>
          <a:p>
            <a:pPr algn="ctr"/>
            <a:r>
              <a:rPr sz="1100" b="1" i="1">
                <a:solidFill>
                  <a:srgbClr val="B8952A"/>
                </a:solidFill>
                <a:latin typeface="Arial"/>
              </a:rPr>
              <a:t>«Sin reforma fiscal, el ajuste es un castillo de naipes»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65760" y="256032"/>
            <a:ext cx="8412480" cy="475488"/>
          </a:xfrm>
          <a:prstGeom prst="rect">
            <a:avLst/>
          </a:prstGeom>
          <a:noFill/>
        </p:spPr>
        <p:txBody>
          <a:bodyPr wrap="square">
            <a:spAutoFit/>
          </a:bodyPr>
          <a:lstStyle/>
          <a:p>
            <a:pPr algn="ctr"/>
            <a:r>
              <a:rPr sz="1900" b="1" i="0">
                <a:solidFill>
                  <a:srgbClr val="FFFFFF"/>
                </a:solidFill>
                <a:latin typeface="Arial"/>
              </a:rPr>
              <a:t>EL MONOTRIBUTO: LA BOMBA QUE NADIE DESACTIVA</a:t>
            </a:r>
          </a:p>
        </p:txBody>
      </p:sp>
      <p:sp>
        <p:nvSpPr>
          <p:cNvPr id="4" name="Rectangle 3"/>
          <p:cNvSpPr/>
          <p:nvPr/>
        </p:nvSpPr>
        <p:spPr>
          <a:xfrm>
            <a:off x="411480" y="868680"/>
            <a:ext cx="2651760" cy="265176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11480" y="960120"/>
            <a:ext cx="2651760" cy="1261872"/>
          </a:xfrm>
          <a:prstGeom prst="rect">
            <a:avLst/>
          </a:prstGeom>
          <a:noFill/>
        </p:spPr>
        <p:txBody>
          <a:bodyPr wrap="square">
            <a:spAutoFit/>
          </a:bodyPr>
          <a:lstStyle/>
          <a:p>
            <a:pPr algn="ctr"/>
            <a:r>
              <a:rPr sz="6200" b="1" i="0">
                <a:solidFill>
                  <a:srgbClr val="B8952A"/>
                </a:solidFill>
                <a:latin typeface="Arial"/>
              </a:rPr>
              <a:t>71%</a:t>
            </a:r>
          </a:p>
        </p:txBody>
      </p:sp>
      <p:sp>
        <p:nvSpPr>
          <p:cNvPr id="6" name="TextBox 5"/>
          <p:cNvSpPr txBox="1"/>
          <p:nvPr/>
        </p:nvSpPr>
        <p:spPr>
          <a:xfrm>
            <a:off x="411480" y="2212848"/>
            <a:ext cx="2651760" cy="777240"/>
          </a:xfrm>
          <a:prstGeom prst="rect">
            <a:avLst/>
          </a:prstGeom>
          <a:noFill/>
        </p:spPr>
        <p:txBody>
          <a:bodyPr wrap="square">
            <a:spAutoFit/>
          </a:bodyPr>
          <a:lstStyle/>
          <a:p>
            <a:pPr algn="ctr"/>
            <a:r>
              <a:rPr sz="1100" b="0" i="0">
                <a:solidFill>
                  <a:srgbClr val="5B91CC"/>
                </a:solidFill>
                <a:latin typeface="Arial"/>
              </a:rPr>
              <a:t>de los trabajadores
registrados</a:t>
            </a:r>
          </a:p>
        </p:txBody>
      </p:sp>
      <p:sp>
        <p:nvSpPr>
          <p:cNvPr id="7" name="Rectangle 6"/>
          <p:cNvSpPr/>
          <p:nvPr/>
        </p:nvSpPr>
        <p:spPr>
          <a:xfrm>
            <a:off x="3291840" y="868680"/>
            <a:ext cx="2651760" cy="265176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3291840" y="960120"/>
            <a:ext cx="2651760" cy="1261872"/>
          </a:xfrm>
          <a:prstGeom prst="rect">
            <a:avLst/>
          </a:prstGeom>
          <a:noFill/>
        </p:spPr>
        <p:txBody>
          <a:bodyPr wrap="square">
            <a:spAutoFit/>
          </a:bodyPr>
          <a:lstStyle/>
          <a:p>
            <a:pPr algn="ctr"/>
            <a:r>
              <a:rPr sz="6200" b="1" i="0">
                <a:solidFill>
                  <a:srgbClr val="B8952A"/>
                </a:solidFill>
                <a:latin typeface="Arial"/>
              </a:rPr>
              <a:t>34%</a:t>
            </a:r>
          </a:p>
        </p:txBody>
      </p:sp>
      <p:sp>
        <p:nvSpPr>
          <p:cNvPr id="9" name="TextBox 8"/>
          <p:cNvSpPr txBox="1"/>
          <p:nvPr/>
        </p:nvSpPr>
        <p:spPr>
          <a:xfrm>
            <a:off x="3291840" y="2212848"/>
            <a:ext cx="2651760" cy="777240"/>
          </a:xfrm>
          <a:prstGeom prst="rect">
            <a:avLst/>
          </a:prstGeom>
          <a:noFill/>
        </p:spPr>
        <p:txBody>
          <a:bodyPr wrap="square">
            <a:spAutoFit/>
          </a:bodyPr>
          <a:lstStyle/>
          <a:p>
            <a:pPr algn="ctr"/>
            <a:r>
              <a:rPr sz="1100" b="0" i="0">
                <a:solidFill>
                  <a:srgbClr val="5B91CC"/>
                </a:solidFill>
                <a:latin typeface="Arial"/>
              </a:rPr>
              <a:t>del haber minimo
como jubilacion</a:t>
            </a:r>
          </a:p>
        </p:txBody>
      </p:sp>
      <p:sp>
        <p:nvSpPr>
          <p:cNvPr id="10" name="Rectangle 9"/>
          <p:cNvSpPr/>
          <p:nvPr/>
        </p:nvSpPr>
        <p:spPr>
          <a:xfrm>
            <a:off x="6172200" y="868680"/>
            <a:ext cx="2651760" cy="265176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172200" y="960120"/>
            <a:ext cx="2651760" cy="1261872"/>
          </a:xfrm>
          <a:prstGeom prst="rect">
            <a:avLst/>
          </a:prstGeom>
          <a:noFill/>
        </p:spPr>
        <p:txBody>
          <a:bodyPr wrap="square">
            <a:spAutoFit/>
          </a:bodyPr>
          <a:lstStyle/>
          <a:p>
            <a:pPr algn="ctr"/>
            <a:r>
              <a:rPr sz="6200" b="1" i="0">
                <a:solidFill>
                  <a:srgbClr val="B8952A"/>
                </a:solidFill>
                <a:latin typeface="Arial"/>
              </a:rPr>
              <a:t>42%</a:t>
            </a:r>
          </a:p>
        </p:txBody>
      </p:sp>
      <p:sp>
        <p:nvSpPr>
          <p:cNvPr id="12" name="TextBox 11"/>
          <p:cNvSpPr txBox="1"/>
          <p:nvPr/>
        </p:nvSpPr>
        <p:spPr>
          <a:xfrm>
            <a:off x="6172200" y="2212848"/>
            <a:ext cx="2651760" cy="777240"/>
          </a:xfrm>
          <a:prstGeom prst="rect">
            <a:avLst/>
          </a:prstGeom>
          <a:noFill/>
        </p:spPr>
        <p:txBody>
          <a:bodyPr wrap="square">
            <a:spAutoFit/>
          </a:bodyPr>
          <a:lstStyle/>
          <a:p>
            <a:pPr algn="ctr"/>
            <a:r>
              <a:rPr sz="1100" b="0" i="0">
                <a:solidFill>
                  <a:srgbClr val="5B91CC"/>
                </a:solidFill>
                <a:latin typeface="Arial"/>
              </a:rPr>
              <a:t>deberian estar
en regimen general</a:t>
            </a:r>
          </a:p>
        </p:txBody>
      </p:sp>
      <p:sp>
        <p:nvSpPr>
          <p:cNvPr id="13" name="Rectangle 12"/>
          <p:cNvSpPr/>
          <p:nvPr/>
        </p:nvSpPr>
        <p:spPr>
          <a:xfrm>
            <a:off x="457200" y="3639312"/>
            <a:ext cx="8229600" cy="32004"/>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57200" y="3730752"/>
            <a:ext cx="8229600" cy="411480"/>
          </a:xfrm>
          <a:prstGeom prst="rect">
            <a:avLst/>
          </a:prstGeom>
          <a:noFill/>
        </p:spPr>
        <p:txBody>
          <a:bodyPr wrap="square">
            <a:spAutoFit/>
          </a:bodyPr>
          <a:lstStyle/>
          <a:p>
            <a:pPr algn="ctr"/>
            <a:r>
              <a:rPr sz="1300" b="0" i="1">
                <a:solidFill>
                  <a:srgbClr val="5B91CC"/>
                </a:solidFill>
                <a:latin typeface="Arial"/>
              </a:rPr>
              <a:t>"Es un sistema que no cierra por ningun lado." - Fernanda Laion, tributarista</a:t>
            </a:r>
          </a:p>
        </p:txBody>
      </p:sp>
      <p:sp>
        <p:nvSpPr>
          <p:cNvPr id="15" name="TextBox 14"/>
          <p:cNvSpPr txBox="1"/>
          <p:nvPr/>
        </p:nvSpPr>
        <p:spPr>
          <a:xfrm>
            <a:off x="0" y="4846320"/>
            <a:ext cx="9144000" cy="256032"/>
          </a:xfrm>
          <a:prstGeom prst="rect">
            <a:avLst/>
          </a:prstGeom>
          <a:noFill/>
        </p:spPr>
        <p:txBody>
          <a:bodyPr wrap="square">
            <a:spAutoFit/>
          </a:bodyPr>
          <a:lstStyle/>
          <a:p>
            <a:pPr algn="ctr"/>
            <a:r>
              <a:rPr sz="1100" b="1" i="1">
                <a:solidFill>
                  <a:srgbClr val="B8952A"/>
                </a:solidFill>
                <a:latin typeface="Arial"/>
              </a:rPr>
              <a:t>«Sin reforma fiscal, el ajuste es un castillo de naipes»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658368"/>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109728"/>
            <a:ext cx="8595360" cy="475488"/>
          </a:xfrm>
          <a:prstGeom prst="rect">
            <a:avLst/>
          </a:prstGeom>
          <a:noFill/>
        </p:spPr>
        <p:txBody>
          <a:bodyPr wrap="square">
            <a:spAutoFit/>
          </a:bodyPr>
          <a:lstStyle/>
          <a:p>
            <a:pPr algn="ctr"/>
            <a:r>
              <a:rPr sz="2100" b="1" i="0">
                <a:solidFill>
                  <a:srgbClr val="FFFFFF"/>
                </a:solidFill>
                <a:latin typeface="Arial"/>
              </a:rPr>
              <a:t>TRES FUTUROS POSIBLES</a:t>
            </a:r>
          </a:p>
        </p:txBody>
      </p:sp>
      <p:sp>
        <p:nvSpPr>
          <p:cNvPr id="5" name="Rectangle 4"/>
          <p:cNvSpPr/>
          <p:nvPr/>
        </p:nvSpPr>
        <p:spPr>
          <a:xfrm>
            <a:off x="228600" y="749808"/>
            <a:ext cx="2788920" cy="3822191"/>
          </a:xfrm>
          <a:prstGeom prst="rect">
            <a:avLst/>
          </a:prstGeom>
          <a:solidFill>
            <a:srgbClr val="FCE4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228600" y="749808"/>
            <a:ext cx="2788920" cy="45720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28600" y="786384"/>
            <a:ext cx="2788920" cy="384048"/>
          </a:xfrm>
          <a:prstGeom prst="rect">
            <a:avLst/>
          </a:prstGeom>
          <a:noFill/>
        </p:spPr>
        <p:txBody>
          <a:bodyPr wrap="square">
            <a:spAutoFit/>
          </a:bodyPr>
          <a:lstStyle/>
          <a:p>
            <a:pPr algn="ctr"/>
            <a:r>
              <a:rPr sz="1300" b="1" i="0">
                <a:solidFill>
                  <a:srgbClr val="FFFFFF"/>
                </a:solidFill>
                <a:latin typeface="Arial"/>
              </a:rPr>
              <a:t>STATUS QUO</a:t>
            </a:r>
          </a:p>
        </p:txBody>
      </p:sp>
      <p:sp>
        <p:nvSpPr>
          <p:cNvPr id="8" name="TextBox 7"/>
          <p:cNvSpPr txBox="1"/>
          <p:nvPr/>
        </p:nvSpPr>
        <p:spPr>
          <a:xfrm>
            <a:off x="338328" y="1316736"/>
            <a:ext cx="2578608" cy="658368"/>
          </a:xfrm>
          <a:prstGeom prst="rect">
            <a:avLst/>
          </a:prstGeom>
          <a:noFill/>
        </p:spPr>
        <p:txBody>
          <a:bodyPr wrap="square">
            <a:spAutoFit/>
          </a:bodyPr>
          <a:lstStyle/>
          <a:p>
            <a:pPr algn="l"/>
            <a:r>
              <a:rPr sz="1100" b="0" i="0">
                <a:solidFill>
                  <a:srgbClr val="1A1A1A"/>
                </a:solidFill>
                <a:latin typeface="Arial"/>
              </a:rPr>
              <a:t>Gobierno aguanta.
FMI no escala.</a:t>
            </a:r>
          </a:p>
        </p:txBody>
      </p:sp>
      <p:sp>
        <p:nvSpPr>
          <p:cNvPr id="9" name="TextBox 8"/>
          <p:cNvSpPr txBox="1"/>
          <p:nvPr/>
        </p:nvSpPr>
        <p:spPr>
          <a:xfrm>
            <a:off x="338328" y="2084831"/>
            <a:ext cx="2578608" cy="804672"/>
          </a:xfrm>
          <a:prstGeom prst="rect">
            <a:avLst/>
          </a:prstGeom>
          <a:noFill/>
        </p:spPr>
        <p:txBody>
          <a:bodyPr wrap="square">
            <a:spAutoFit/>
          </a:bodyPr>
          <a:lstStyle/>
          <a:p>
            <a:pPr algn="l"/>
            <a:r>
              <a:rPr sz="1100" b="1" i="0">
                <a:solidFill>
                  <a:srgbClr val="C00000"/>
                </a:solidFill>
                <a:latin typeface="Arial"/>
              </a:rPr>
              <a:t>Ganancias en 1,8% PBI.
Ajuste via tijera indefinida.</a:t>
            </a:r>
          </a:p>
        </p:txBody>
      </p:sp>
      <p:sp>
        <p:nvSpPr>
          <p:cNvPr id="10" name="Rectangle 9"/>
          <p:cNvSpPr/>
          <p:nvPr/>
        </p:nvSpPr>
        <p:spPr>
          <a:xfrm>
            <a:off x="228600" y="2944368"/>
            <a:ext cx="2788920" cy="36576"/>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228600" y="3017520"/>
            <a:ext cx="2788920" cy="384048"/>
          </a:xfrm>
          <a:prstGeom prst="rect">
            <a:avLst/>
          </a:prstGeom>
          <a:noFill/>
        </p:spPr>
        <p:txBody>
          <a:bodyPr wrap="square">
            <a:spAutoFit/>
          </a:bodyPr>
          <a:lstStyle/>
          <a:p>
            <a:pPr algn="ctr"/>
            <a:r>
              <a:rPr sz="1200" b="1" i="0">
                <a:solidFill>
                  <a:srgbClr val="C00000"/>
                </a:solidFill>
                <a:latin typeface="Arial"/>
              </a:rPr>
              <a:t>PROBABLE</a:t>
            </a:r>
          </a:p>
        </p:txBody>
      </p:sp>
      <p:sp>
        <p:nvSpPr>
          <p:cNvPr id="12" name="Rectangle 11"/>
          <p:cNvSpPr/>
          <p:nvPr/>
        </p:nvSpPr>
        <p:spPr>
          <a:xfrm>
            <a:off x="3200400" y="749808"/>
            <a:ext cx="2788920" cy="3822191"/>
          </a:xfrm>
          <a:prstGeom prst="rect">
            <a:avLst/>
          </a:prstGeom>
          <a:solidFill>
            <a:srgbClr val="FFF2C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3200400" y="749808"/>
            <a:ext cx="2788920" cy="457200"/>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3200400" y="786384"/>
            <a:ext cx="2788920" cy="384048"/>
          </a:xfrm>
          <a:prstGeom prst="rect">
            <a:avLst/>
          </a:prstGeom>
          <a:noFill/>
        </p:spPr>
        <p:txBody>
          <a:bodyPr wrap="square">
            <a:spAutoFit/>
          </a:bodyPr>
          <a:lstStyle/>
          <a:p>
            <a:pPr algn="ctr"/>
            <a:r>
              <a:rPr sz="1300" b="1" i="0">
                <a:solidFill>
                  <a:srgbClr val="FFFFFF"/>
                </a:solidFill>
                <a:latin typeface="Arial"/>
              </a:rPr>
              <a:t>REFORMA PARCIAL</a:t>
            </a:r>
          </a:p>
        </p:txBody>
      </p:sp>
      <p:sp>
        <p:nvSpPr>
          <p:cNvPr id="15" name="TextBox 14"/>
          <p:cNvSpPr txBox="1"/>
          <p:nvPr/>
        </p:nvSpPr>
        <p:spPr>
          <a:xfrm>
            <a:off x="3310128" y="1316736"/>
            <a:ext cx="2578608" cy="658368"/>
          </a:xfrm>
          <a:prstGeom prst="rect">
            <a:avLst/>
          </a:prstGeom>
          <a:noFill/>
        </p:spPr>
        <p:txBody>
          <a:bodyPr wrap="square">
            <a:spAutoFit/>
          </a:bodyPr>
          <a:lstStyle/>
          <a:p>
            <a:pPr algn="l"/>
            <a:r>
              <a:rPr sz="1100" b="0" i="0">
                <a:solidFill>
                  <a:srgbClr val="1A1A1A"/>
                </a:solidFill>
                <a:latin typeface="Arial"/>
              </a:rPr>
              <a:t>Crecimiento 4%+.
Acuerdo con gobernadores.</a:t>
            </a:r>
          </a:p>
        </p:txBody>
      </p:sp>
      <p:sp>
        <p:nvSpPr>
          <p:cNvPr id="16" name="TextBox 15"/>
          <p:cNvSpPr txBox="1"/>
          <p:nvPr/>
        </p:nvSpPr>
        <p:spPr>
          <a:xfrm>
            <a:off x="3310128" y="2084831"/>
            <a:ext cx="2578608" cy="804672"/>
          </a:xfrm>
          <a:prstGeom prst="rect">
            <a:avLst/>
          </a:prstGeom>
          <a:noFill/>
        </p:spPr>
        <p:txBody>
          <a:bodyPr wrap="square">
            <a:spAutoFit/>
          </a:bodyPr>
          <a:lstStyle/>
          <a:p>
            <a:pPr algn="l"/>
            <a:r>
              <a:rPr sz="1100" b="1" i="0">
                <a:solidFill>
                  <a:srgbClr val="E36C09"/>
                </a:solidFill>
                <a:latin typeface="Arial"/>
              </a:rPr>
              <a:t>+0,5-1,0% PBI.
Mejora real, no estructural.</a:t>
            </a:r>
          </a:p>
        </p:txBody>
      </p:sp>
      <p:sp>
        <p:nvSpPr>
          <p:cNvPr id="17" name="Rectangle 16"/>
          <p:cNvSpPr/>
          <p:nvPr/>
        </p:nvSpPr>
        <p:spPr>
          <a:xfrm>
            <a:off x="3200400" y="2944368"/>
            <a:ext cx="2788920" cy="36576"/>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3200400" y="3017520"/>
            <a:ext cx="2788920" cy="384048"/>
          </a:xfrm>
          <a:prstGeom prst="rect">
            <a:avLst/>
          </a:prstGeom>
          <a:noFill/>
        </p:spPr>
        <p:txBody>
          <a:bodyPr wrap="square">
            <a:spAutoFit/>
          </a:bodyPr>
          <a:lstStyle/>
          <a:p>
            <a:pPr algn="ctr"/>
            <a:r>
              <a:rPr sz="1200" b="1" i="0">
                <a:solidFill>
                  <a:srgbClr val="E36C09"/>
                </a:solidFill>
                <a:latin typeface="Arial"/>
              </a:rPr>
              <a:t>POSIBLE</a:t>
            </a:r>
          </a:p>
        </p:txBody>
      </p:sp>
      <p:sp>
        <p:nvSpPr>
          <p:cNvPr id="19" name="Rectangle 18"/>
          <p:cNvSpPr/>
          <p:nvPr/>
        </p:nvSpPr>
        <p:spPr>
          <a:xfrm>
            <a:off x="6172200" y="749808"/>
            <a:ext cx="2788920" cy="3822191"/>
          </a:xfrm>
          <a:prstGeom prst="rect">
            <a:avLst/>
          </a:prstGeom>
          <a:solidFill>
            <a:srgbClr val="E2EFD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6172200" y="749808"/>
            <a:ext cx="2788920" cy="457200"/>
          </a:xfrm>
          <a:prstGeom prst="rect">
            <a:avLst/>
          </a:prstGeom>
          <a:solidFill>
            <a:srgbClr val="3756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6172200" y="786384"/>
            <a:ext cx="2788920" cy="384048"/>
          </a:xfrm>
          <a:prstGeom prst="rect">
            <a:avLst/>
          </a:prstGeom>
          <a:noFill/>
        </p:spPr>
        <p:txBody>
          <a:bodyPr wrap="square">
            <a:spAutoFit/>
          </a:bodyPr>
          <a:lstStyle/>
          <a:p>
            <a:pPr algn="ctr"/>
            <a:r>
              <a:rPr sz="1300" b="1" i="0">
                <a:solidFill>
                  <a:srgbClr val="FFFFFF"/>
                </a:solidFill>
                <a:latin typeface="Arial"/>
              </a:rPr>
              <a:t>REFORMA INTEGRAL</a:t>
            </a:r>
          </a:p>
        </p:txBody>
      </p:sp>
      <p:sp>
        <p:nvSpPr>
          <p:cNvPr id="22" name="TextBox 21"/>
          <p:cNvSpPr txBox="1"/>
          <p:nvPr/>
        </p:nvSpPr>
        <p:spPr>
          <a:xfrm>
            <a:off x="6281928" y="1316736"/>
            <a:ext cx="2578608" cy="658368"/>
          </a:xfrm>
          <a:prstGeom prst="rect">
            <a:avLst/>
          </a:prstGeom>
          <a:noFill/>
        </p:spPr>
        <p:txBody>
          <a:bodyPr wrap="square">
            <a:spAutoFit/>
          </a:bodyPr>
          <a:lstStyle/>
          <a:p>
            <a:pPr algn="l"/>
            <a:r>
              <a:rPr sz="1100" b="0" i="0">
                <a:solidFill>
                  <a:srgbClr val="1A1A1A"/>
                </a:solidFill>
                <a:latin typeface="Arial"/>
              </a:rPr>
              <a:t>Crisis fiscal o shock
externo fuerza la decision.</a:t>
            </a:r>
          </a:p>
        </p:txBody>
      </p:sp>
      <p:sp>
        <p:nvSpPr>
          <p:cNvPr id="23" name="TextBox 22"/>
          <p:cNvSpPr txBox="1"/>
          <p:nvPr/>
        </p:nvSpPr>
        <p:spPr>
          <a:xfrm>
            <a:off x="6281928" y="2084831"/>
            <a:ext cx="2578608" cy="804672"/>
          </a:xfrm>
          <a:prstGeom prst="rect">
            <a:avLst/>
          </a:prstGeom>
          <a:noFill/>
        </p:spPr>
        <p:txBody>
          <a:bodyPr wrap="square">
            <a:spAutoFit/>
          </a:bodyPr>
          <a:lstStyle/>
          <a:p>
            <a:pPr algn="l"/>
            <a:r>
              <a:rPr sz="1100" b="1" i="0">
                <a:solidFill>
                  <a:srgbClr val="375623"/>
                </a:solidFill>
                <a:latin typeface="Arial"/>
              </a:rPr>
              <a:t>+3,3% PBI potencial.
Consensus politico: cero.</a:t>
            </a:r>
          </a:p>
        </p:txBody>
      </p:sp>
      <p:sp>
        <p:nvSpPr>
          <p:cNvPr id="24" name="Rectangle 23"/>
          <p:cNvSpPr/>
          <p:nvPr/>
        </p:nvSpPr>
        <p:spPr>
          <a:xfrm>
            <a:off x="6172200" y="2944368"/>
            <a:ext cx="2788920" cy="36576"/>
          </a:xfrm>
          <a:prstGeom prst="rect">
            <a:avLst/>
          </a:prstGeom>
          <a:solidFill>
            <a:srgbClr val="3756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6172200" y="3017520"/>
            <a:ext cx="2788920" cy="384048"/>
          </a:xfrm>
          <a:prstGeom prst="rect">
            <a:avLst/>
          </a:prstGeom>
          <a:noFill/>
        </p:spPr>
        <p:txBody>
          <a:bodyPr wrap="square">
            <a:spAutoFit/>
          </a:bodyPr>
          <a:lstStyle/>
          <a:p>
            <a:pPr algn="ctr"/>
            <a:r>
              <a:rPr sz="1200" b="1" i="0">
                <a:solidFill>
                  <a:srgbClr val="375623"/>
                </a:solidFill>
                <a:latin typeface="Arial"/>
              </a:rPr>
              <a:t>BAJA PROB.</a:t>
            </a:r>
          </a:p>
        </p:txBody>
      </p:sp>
      <p:sp>
        <p:nvSpPr>
          <p:cNvPr id="26" name="TextBox 25"/>
          <p:cNvSpPr txBox="1"/>
          <p:nvPr/>
        </p:nvSpPr>
        <p:spPr>
          <a:xfrm>
            <a:off x="0" y="4846320"/>
            <a:ext cx="9144000" cy="256032"/>
          </a:xfrm>
          <a:prstGeom prst="rect">
            <a:avLst/>
          </a:prstGeom>
          <a:noFill/>
        </p:spPr>
        <p:txBody>
          <a:bodyPr wrap="square">
            <a:spAutoFit/>
          </a:bodyPr>
          <a:lstStyle/>
          <a:p>
            <a:pPr algn="ctr"/>
            <a:r>
              <a:rPr sz="1100" b="1" i="1">
                <a:solidFill>
                  <a:srgbClr val="B8952A"/>
                </a:solidFill>
                <a:latin typeface="Arial"/>
              </a:rPr>
              <a:t>«Sin reforma fiscal, el ajuste es un castillo de naipes»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457200" y="475488"/>
            <a:ext cx="822960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868680"/>
            <a:ext cx="8229600" cy="2148840"/>
          </a:xfrm>
          <a:prstGeom prst="rect">
            <a:avLst/>
          </a:prstGeom>
          <a:noFill/>
        </p:spPr>
        <p:txBody>
          <a:bodyPr wrap="square">
            <a:spAutoFit/>
          </a:bodyPr>
          <a:lstStyle/>
          <a:p>
            <a:pPr algn="ctr"/>
            <a:r>
              <a:rPr sz="2500" b="1" i="1">
                <a:solidFill>
                  <a:srgbClr val="FFFFFF"/>
                </a:solidFill>
                <a:latin typeface="Arial"/>
              </a:rPr>
              <a:t>"El ajuste fiscal sin reforma estructural
es como hacer dieta cortando el desayuno:
funciona hasta que el cuerpo protesta."</a:t>
            </a:r>
          </a:p>
        </p:txBody>
      </p:sp>
      <p:sp>
        <p:nvSpPr>
          <p:cNvPr id="5" name="Rectangle 4"/>
          <p:cNvSpPr/>
          <p:nvPr/>
        </p:nvSpPr>
        <p:spPr>
          <a:xfrm>
            <a:off x="3200400" y="3127248"/>
            <a:ext cx="274320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457200" y="3246120"/>
            <a:ext cx="8229600" cy="411480"/>
          </a:xfrm>
          <a:prstGeom prst="rect">
            <a:avLst/>
          </a:prstGeom>
          <a:noFill/>
        </p:spPr>
        <p:txBody>
          <a:bodyPr wrap="square">
            <a:spAutoFit/>
          </a:bodyPr>
          <a:lstStyle/>
          <a:p>
            <a:pPr algn="ctr"/>
            <a:r>
              <a:rPr sz="1400" b="0" i="1">
                <a:solidFill>
                  <a:srgbClr val="B8952A"/>
                </a:solidFill>
                <a:latin typeface="Arial"/>
              </a:rPr>
              <a:t>Agop Karagoz - Director, Kartal Consulting</a:t>
            </a:r>
          </a:p>
        </p:txBody>
      </p:sp>
      <p:sp>
        <p:nvSpPr>
          <p:cNvPr id="7" name="TextBox 6"/>
          <p:cNvSpPr txBox="1"/>
          <p:nvPr/>
        </p:nvSpPr>
        <p:spPr>
          <a:xfrm>
            <a:off x="457200" y="3730752"/>
            <a:ext cx="8229600" cy="347472"/>
          </a:xfrm>
          <a:prstGeom prst="rect">
            <a:avLst/>
          </a:prstGeom>
          <a:noFill/>
        </p:spPr>
        <p:txBody>
          <a:bodyPr wrap="square">
            <a:spAutoFit/>
          </a:bodyPr>
          <a:lstStyle/>
          <a:p>
            <a:pPr algn="ctr"/>
            <a:r>
              <a:rPr sz="1200" b="0" i="0">
                <a:solidFill>
                  <a:srgbClr val="5B91CC"/>
                </a:solidFill>
                <a:latin typeface="Arial"/>
              </a:rPr>
              <a:t>Analisis completo y descarga gratuita:</a:t>
            </a:r>
          </a:p>
        </p:txBody>
      </p:sp>
      <p:sp>
        <p:nvSpPr>
          <p:cNvPr id="8" name="TextBox 7"/>
          <p:cNvSpPr txBox="1"/>
          <p:nvPr/>
        </p:nvSpPr>
        <p:spPr>
          <a:xfrm>
            <a:off x="457200" y="4069080"/>
            <a:ext cx="8229600" cy="438912"/>
          </a:xfrm>
          <a:prstGeom prst="rect">
            <a:avLst/>
          </a:prstGeom>
          <a:noFill/>
        </p:spPr>
        <p:txBody>
          <a:bodyPr wrap="square">
            <a:spAutoFit/>
          </a:bodyPr>
          <a:lstStyle/>
          <a:p>
            <a:pPr algn="ctr"/>
            <a:r>
              <a:rPr sz="2000" b="1" i="0">
                <a:solidFill>
                  <a:srgbClr val="B8952A"/>
                </a:solidFill>
                <a:latin typeface="Arial"/>
              </a:rPr>
              <a:t>kartal.com.ar</a:t>
            </a:r>
          </a:p>
        </p:txBody>
      </p:sp>
      <p:sp>
        <p:nvSpPr>
          <p:cNvPr id="9" name="TextBox 8"/>
          <p:cNvSpPr txBox="1"/>
          <p:nvPr/>
        </p:nvSpPr>
        <p:spPr>
          <a:xfrm>
            <a:off x="0" y="4846320"/>
            <a:ext cx="9144000" cy="256032"/>
          </a:xfrm>
          <a:prstGeom prst="rect">
            <a:avLst/>
          </a:prstGeom>
          <a:noFill/>
        </p:spPr>
        <p:txBody>
          <a:bodyPr wrap="square">
            <a:spAutoFit/>
          </a:bodyPr>
          <a:lstStyle/>
          <a:p>
            <a:pPr algn="ctr"/>
            <a:r>
              <a:rPr sz="900" b="0" i="0">
                <a:solidFill>
                  <a:srgbClr val="2E6CB8"/>
                </a:solidFill>
                <a:latin typeface="Arial"/>
              </a:rPr>
              <a:t>KARTAL Consulting  |  kartal.com.ar  |  Jueves 28 de Mayo de 2026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