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PORTADA. El BCRA completo hoy la meta anual de compra de dolares con 7 meses de anticipacion. USD 10.029M en 100 ruedas. Reservas brutas en maximo de 7 anos. Pero la economia real no reacciona: salarios pierden 3,5% y consumo cae 1,3%. El exito macrofinanciero mas grande del gobierno Milei con la pregunta que queda abierta.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HOOK. USD 10.029 millones en 100 ruedas. La meta FMI para todo 2026 cumplida en 5 meses. 100 ruedas consecutivas con saldo positivo. El dia final: USD 43 millones para cruzar el umbral. El mayor hito macrofinanciero del gobierno Milei. Y la pregunta que sigue abierta: cuando llega al bolsillo?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RESERVAS. USD 48.414 millones. El nivel mas alto en casi 7 anos. Record anterior de esta administracion: USD 44.706M en febrero. En mayo, las reservas subieron USD 3.708M — la mayor suba mensual del ano. Caputo proyecto hasta USD 24.000M en compras para el ano completo. El motor: la cosecha record de 160 Mt y USD 34.500M en exportaciones agro.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TRAMPA. El exito del BCRA tiene una letra chica. De los USD 10.029M comprados, mas del 53% — aprox USD 5.300M — fueron al Tesoro para pagar vencimientos de deuda externa. Las reservas netas siguen negativas. El FMI ajusto el objetivo a -USD 8.600M para junio. El titular es espectacular. La realidad detras es mas compleja.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MACRO VS MICRO. Dos Argentinas coexistiendo en el mismo momento. Salarios reales -3,5% en 2026. Consumo -1,3% interanual. 4 de cada 10 trabajadores usan el aguinaldo para sobrevivir el mes. El PBI crece 3,5% pero es exclusivamente sectores primarios — bajo derrame salarial. El mecanismo de transmision macro -&gt; salarios -&gt; consumo esta roto.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IMPLICANCIAS. Tres decisiones urgentes. UNO: Cobertura cambiaria ahora — la banda ofrece una ventana de bajo costo. DOS: Inversiones exportadoras — el contexto no se repetira en 2027. TRES: No modelar consumo interno antes de Q4 2026. ALERTA: Agosto-octubre el flujo agro cae. El BCRA comprara menos. Ese es el stress test real del esquema.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ESCENARIOS H2 2026. Tres futuros posibles. Aterrizaje suave (35-40%): el flujo agro sostiene, salarios recuperan en Q4, consumo rebota. Estancamiento prolongado (45-50% — el mas probable): macro verde pero bolsillo sin cambio. Stress cambiario (10-15%): requiere shock externo o politico. Poco probable pero no imposible. El escenario del gobierno necesita el primero. El mercado apuesta al segundo.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CIERRE. La frase que resume todo. El BCRA logro lo que nadie esperaba que lograra tan rapido. Meta anual en 5 meses. Reservas en maximo de 7 anos. Pero la transicion del exito macrofinanciero al bolsillo del trabajador sigue siendo la pregunta sin responder. Ese es el verdadero desafio del segundo semestre 2026. Informe completo, PDF y presentacion en kartal.com.ar.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0" y="548640"/>
            <a:ext cx="36576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640080"/>
            <a:ext cx="8229600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100" b="1" i="0">
                <a:solidFill>
                  <a:srgbClr val="FFFFFF"/>
                </a:solidFill>
              </a:rPr>
              <a:t>LA META CUMPLIDA: USD 10.029M EN 100 RUEDAS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5B91CC"/>
                </a:solidFill>
              </a:rPr>
              <a:t>El BCRA Logra en 5 Meses su Meta Anual de Divisas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212848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2E6CB8"/>
                </a:solidFill>
              </a:rPr>
              <a:t>Mientras la Economia Real Espera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816352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816352"/>
            <a:ext cx="1920240" cy="4572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880360"/>
            <a:ext cx="19202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27AE60"/>
                </a:solidFill>
              </a:rPr>
              <a:t>USD 10.029M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383280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Compras BCRA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2816352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560320" y="2816352"/>
            <a:ext cx="1920240" cy="4572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60320" y="2880360"/>
            <a:ext cx="19202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27AE60"/>
                </a:solidFill>
              </a:rPr>
              <a:t>USD 48.414M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3383280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Reservas brutas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2816352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663440" y="2816352"/>
            <a:ext cx="192024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2880360"/>
            <a:ext cx="19202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C0392B"/>
                </a:solidFill>
              </a:rPr>
              <a:t>-3,5%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383280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Salarios reales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66559" y="2816352"/>
            <a:ext cx="1920240" cy="100584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766559" y="2816352"/>
            <a:ext cx="1920240" cy="457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66559" y="2880360"/>
            <a:ext cx="19202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C0392B"/>
                </a:solidFill>
              </a:rPr>
              <a:t>-1,3%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66559" y="3383280"/>
            <a:ext cx="1920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Consumo interanual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3931920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KARTAL Consulting  |  Miercoles 3 de Junio de 2026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0">
                <a:solidFill>
                  <a:srgbClr val="B8952A"/>
                </a:solidFill>
              </a:rPr>
              <a:t>KARTAL Consulting  |  kartal.com.ar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META ANUAL: 100% CUMPLIDA EN 5 MESES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731520"/>
            <a:ext cx="822960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800" b="1" i="0">
                <a:solidFill>
                  <a:srgbClr val="B8952A"/>
                </a:solidFill>
              </a:rPr>
              <a:t>USD 10.029M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212848"/>
            <a:ext cx="82296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>
                <a:solidFill>
                  <a:srgbClr val="FFFFFF"/>
                </a:solidFill>
              </a:rPr>
              <a:t>en 100 ruedas consecutivas — 7 meses antes de diciembre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688336"/>
            <a:ext cx="8229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B91CC"/>
                </a:solidFill>
              </a:rPr>
              <a:t>El mayor hito de acumulacion de reservas de la era Milei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182112"/>
            <a:ext cx="201168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3218688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</a:rPr>
              <a:t>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675887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ruedas
consecutivas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4720" y="3182112"/>
            <a:ext cx="201168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3218688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</a:rPr>
              <a:t>100%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3675887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meta FMI
cumplida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3182112"/>
            <a:ext cx="2011680" cy="96012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35040" y="3218688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100" b="1" i="0">
                <a:solidFill>
                  <a:srgbClr val="FFFFFF"/>
                </a:solidFill>
              </a:rPr>
              <a:t>USD 43M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35040" y="3675887"/>
            <a:ext cx="20116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5B91CC"/>
                </a:solidFill>
              </a:rPr>
              <a:t>compra
del dia final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RESERVAS BRUTAS: MAXIMO EN CASI 7 ANOS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713232"/>
            <a:ext cx="50292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1" i="0">
                <a:solidFill>
                  <a:srgbClr val="B8952A"/>
                </a:solidFill>
              </a:rPr>
              <a:t>USD 48.414M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40" y="896112"/>
            <a:ext cx="3291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FFFF"/>
                </a:solidFill>
              </a:rPr>
              <a:t>Reservas brutas
al 2 de junio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2267712"/>
            <a:ext cx="2651760" cy="150876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2322576"/>
            <a:ext cx="2450592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B8952A"/>
                </a:solidFill>
              </a:rPr>
              <a:t>USD 44.706M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" y="2907792"/>
            <a:ext cx="245059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Max anterior
esta admin.
(febrero)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2267712"/>
            <a:ext cx="2651760" cy="150876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01568" y="2322576"/>
            <a:ext cx="2450592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B8952A"/>
                </a:solidFill>
              </a:rPr>
              <a:t>+USD 3.708M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1568" y="2907792"/>
            <a:ext cx="245059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Suba mayo
(mayor
del ano)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2267712"/>
            <a:ext cx="2651760" cy="150876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27648" y="2322576"/>
            <a:ext cx="2450592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B8952A"/>
                </a:solidFill>
              </a:rPr>
              <a:t>7 anos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27648" y="2907792"/>
            <a:ext cx="2450592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Desde cuando
no llegaba
a este nivel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LA TRAMPA DEL EXITO: EL NUMERO QUE NO SE VE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713232"/>
            <a:ext cx="4023360" cy="3840480"/>
          </a:xfrm>
          <a:prstGeom prst="rect">
            <a:avLst/>
          </a:prstGeom>
          <a:solidFill>
            <a:srgbClr val="1A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" y="768096"/>
            <a:ext cx="384048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RESERVAS BRUTAS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316736"/>
            <a:ext cx="3840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27AE60"/>
                </a:solidFill>
              </a:rPr>
              <a:t>USD 48.414M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" y="2048256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5B91CC"/>
                </a:solidFill>
              </a:rPr>
              <a:t>El titular.
Lo que ven todos.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" y="257860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5B91CC"/>
                </a:solidFill>
              </a:rPr>
              <a:t>+USD 3.708M en mayo
Maximo en 7 anos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92040" y="713232"/>
            <a:ext cx="4023360" cy="3840480"/>
          </a:xfrm>
          <a:prstGeom prst="rect">
            <a:avLst/>
          </a:prstGeom>
          <a:solidFill>
            <a:srgbClr val="3A0D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83480" y="768096"/>
            <a:ext cx="3840480" cy="512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RESERVAS NETAS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83480" y="1316736"/>
            <a:ext cx="3840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392B"/>
                </a:solidFill>
              </a:rPr>
              <a:t>NEGATIVAS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048256"/>
            <a:ext cx="3840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5B91CC"/>
                </a:solidFill>
              </a:rPr>
              <a:t>La realidad.
Lo que importa.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578608"/>
            <a:ext cx="3840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48A8A"/>
                </a:solidFill>
              </a:rPr>
              <a:t>+53% al Tesoro para deuda
Obj. FMI: -USD 8.600M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4160520"/>
            <a:ext cx="84124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91CC"/>
                </a:solidFill>
              </a:rPr>
              <a:t>USD 10.029M comprados. Mas de USD 5.300M al Tesoro para pagar deuda externa.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LA MACRO GANA. EL BOLSILLO PIERDE.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bcra_meta_dolares_junio_2026_macro_vs_mic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13232"/>
            <a:ext cx="8595360" cy="382219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LA VENTANA QUE SE ABRE — Y LA QUE SE CIERRA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768096"/>
            <a:ext cx="2011680" cy="376732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768096"/>
            <a:ext cx="2011680" cy="329184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777240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SE ABRE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152144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Cobertura cambiaria
a menor costo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1828800"/>
            <a:ext cx="18288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Dolar $1.427 vs techo $1.764.
Ventana estable hasta Q3.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79" y="768096"/>
            <a:ext cx="2011680" cy="376732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468879" y="768096"/>
            <a:ext cx="2011680" cy="329184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468879" y="777240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SE ABRE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320" y="1152144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Inversion exportadora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1828800"/>
            <a:ext cx="18288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Mejor contexto de la decada
para proyectos en USD.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63440" y="768096"/>
            <a:ext cx="2011680" cy="376732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663440" y="768096"/>
            <a:ext cx="2011680" cy="329184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0" y="777240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SE CIERRA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54879" y="1152144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Consumo masivo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79" y="1828800"/>
            <a:ext cx="18288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Sin recuperacion antes
de Q4 2026. No modelarlo.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7999" y="768096"/>
            <a:ext cx="2011680" cy="376732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7999" y="768096"/>
            <a:ext cx="2011680" cy="329184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857999" y="777240"/>
            <a:ext cx="2011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</a:rPr>
              <a:t>ATENCION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39" y="1152144"/>
            <a:ext cx="1828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</a:rPr>
              <a:t>H2: flujo agro cae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49439" y="1828800"/>
            <a:ext cx="182880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5B91CC"/>
                </a:solidFill>
              </a:rPr>
              <a:t>Ago-oct stress test
del esquema cambiario.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146304"/>
            <a:ext cx="8412480" cy="4206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200" b="1" i="0">
                <a:solidFill>
                  <a:srgbClr val="B8952A"/>
                </a:solidFill>
              </a:rPr>
              <a:t>TRES ESCENARIOS PARA EL SEGUNDO SEMESTRE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566928"/>
            <a:ext cx="8412480" cy="3657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713232"/>
            <a:ext cx="2743200" cy="3730752"/>
          </a:xfrm>
          <a:prstGeom prst="rect">
            <a:avLst/>
          </a:prstGeom>
          <a:solidFill>
            <a:srgbClr val="0D2E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713232"/>
            <a:ext cx="2743200" cy="40233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7315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ATERRIZAJE
SUAVE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4048" y="1188720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Flujo agro sostiene H2.
Salarios recuperan Q4.
Consumo rebota.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" y="2139696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7AE60"/>
                </a:solidFill>
              </a:rPr>
              <a:t>Reservas estables.
Inflacion 1,5%.
PBI +4% anual.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" y="3127248"/>
            <a:ext cx="2743200" cy="36576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" y="32004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27AE60"/>
                </a:solidFill>
              </a:rPr>
              <a:t>PROBABLE
35-40%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46120" y="713232"/>
            <a:ext cx="2743200" cy="3730752"/>
          </a:xfrm>
          <a:prstGeom prst="rect">
            <a:avLst/>
          </a:prstGeom>
          <a:solidFill>
            <a:srgbClr val="2E1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46120" y="713232"/>
            <a:ext cx="2743200" cy="40233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46120" y="7315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ESTANCAMIENTO
PROLONGADO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5848" y="1188720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Flujo agro cae en H2.
Salarios no recuperan.
Consumo plano.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5848" y="2139696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E36C09"/>
                </a:solidFill>
              </a:rPr>
              <a:t>Macro verde.
Bolsillo sin cambio.
Estabilidad sin crecimiento.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46120" y="3127248"/>
            <a:ext cx="2743200" cy="36576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46120" y="32004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E36C09"/>
                </a:solidFill>
              </a:rPr>
              <a:t>MAS PROBABLE
45-50%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17920" y="713232"/>
            <a:ext cx="2743200" cy="3730752"/>
          </a:xfrm>
          <a:prstGeom prst="rect">
            <a:avLst/>
          </a:prstGeom>
          <a:solidFill>
            <a:srgbClr val="2E05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17920" y="713232"/>
            <a:ext cx="2743200" cy="40233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17920" y="7315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</a:rPr>
              <a:t>STRESS
CAMBIARIO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27648" y="1188720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FFFF"/>
                </a:solidFill>
              </a:rPr>
              <a:t>Salida capitales.
Dolar toca techo.
BCRA vende.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27648" y="2139696"/>
            <a:ext cx="2523744" cy="89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0392B"/>
                </a:solidFill>
              </a:rPr>
              <a:t>Requiere shock externo
o politico.
Improbable pero posible.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3127248"/>
            <a:ext cx="2743200" cy="36576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17920" y="32004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0392B"/>
                </a:solidFill>
              </a:rPr>
              <a:t>BAJA PROB.
10-15%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1">
                <a:solidFill>
                  <a:srgbClr val="B8952A"/>
                </a:solidFill>
              </a:rPr>
              <a:t>"El BCRA gano la batalla del dolar. Los salarios todavia no la sienten."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20624"/>
            <a:ext cx="804672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530352"/>
            <a:ext cx="80467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1">
                <a:solidFill>
                  <a:srgbClr val="FFFFFF"/>
                </a:solidFill>
              </a:rPr>
              <a:t>"La acumulacion de reservas resuelve
el riesgo cambiario de corto plazo.
No resuelve la demanda interna.
Son dos problemas distintos
que Argentina aprendio a confundir."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0" y="2999232"/>
            <a:ext cx="2743200" cy="36576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3127248"/>
            <a:ext cx="8046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B8952A"/>
                </a:solidFill>
              </a:rPr>
              <a:t>Agop Karagoz - Director, Kartal Consulting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566160"/>
            <a:ext cx="80467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>
                <a:solidFill>
                  <a:srgbClr val="5B91CC"/>
                </a:solidFill>
              </a:rPr>
              <a:t>Analisis completo, PDF y descarga gratuita: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913632"/>
            <a:ext cx="8046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B8952A"/>
                </a:solidFill>
              </a:rPr>
              <a:t>kartal.com.ar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846320"/>
            <a:ext cx="9144000" cy="256032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82880" y="4850892"/>
            <a:ext cx="8778240" cy="2423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 b="1" i="0">
                <a:solidFill>
                  <a:srgbClr val="B8952A"/>
                </a:solidFill>
              </a:rPr>
              <a:t>KARTAL Consulting  |  kartal.com.ar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