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Lst>
  <p:sldSz cx="9144000" cy="51435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por primera vez desde julio 2019 los exportadores argentinos prefieren financiarse con bancos locales. El dato central: 78.2% del financiamiento de exportaciones es domestico — superando incluso el promedio pre-cepo de 75.3%. Contexto: durante el cepo (2019-2025) ese porcentaje era solo 38.2%. Bajada: la normalizacion cambiaria no solo devolvio la confianza — la supero. Frase viral: El cepo se fue y el dinero volvio a casa.</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Cierre: la transformacion del credito exportador en Argentina no es un rebote. Es el primer ciclo genuino de expansion del credito en dolares desde la convertibilidad. La ventana esta abierta. La pregunta es quien la cruza primero. Kartal Consulting. Estrategia, decision, ejecucion.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78.2% es el numero. Mas alto que el promedio sin cepo. En el fondo hay tres datos que lo soportan: US$1.380M de financiamiento domestico, US$5.819M en cobros de exportaciones (maximo desde 2022), y US$23.279M de saldo total en creditos en dolares (+48% i.a.). Consecuencia: Argentina tiene el sistema crediticio exportador mas activo en dolares de los ultimos 7 anos. Frase viral: El cepo se fue y el dinero volvio a casa.</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Contexto: la diferencia entre 38.2% y 78.2% no es solo un numero — es 6 anos de distorsion versus normalizacion. Con cepo, el exportador argentino tenia que ir al exterior a buscar financiamiento porque el sistema local no podia competir. Hoy el banco local ofrece entre 4.5% y 6.5% anual en USD — comparable con el exterior. Bajada: no es restauracion del equilibrio anterior. Es una superacion. Frase viral: El cepo se fue y el dinero volvio a casa.</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grafico muestra los tres regimenes: sin cepo (75.3% promedio), con cepo (38.2% promedio) y post-cepo abril 2026 (78.2%). El punto clave: no solo se recupero el nivel pre-cepo — se supero. Esto indica que el sistema bancario local tiene hoy mayor capacidad de captar el flujo exportador que en 2016-2019. Bajada: el grafico de tres barras cuenta toda la historia en 3 segundos. Frase viral: El cepo se fue y el dinero volvio a casa.</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+48% interanual. Saldo de US$23.279M. Esto no es solo el regreso al nivel pre-cepo — es expansion genuina. Los depositos en USD crecieron 38% en 2025 y ahora se canalizan en credito productivo. El 74.3% de la cartera son prestamos comerciales — no especulacion, produccion. Bajada: el sistema bancario argentino en dolares esta en su mayor momento de actividad desde la convertibilidad. Frase viral: El cepo se fue y el dinero volvio a casa.</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grafico muestra 12 meses de expansion continua desde US$15.720M en mayo-25 hasta US$23.279M en mayo-26. No hay meseta. No hay correccion. La linea es ascendente y sostenida. Punto clave: el crecimiento mensual del 2.4% implica que el saldo se duplica en aproximadamente 30 meses si mantiene el ritmo. Bajada: esto no es un rebote. Es un ciclo de expansion crediticia genuina en USD. Frase viral: El cepo se fue y el dinero volvio a casa.</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Tres actores, tres realidades distintas. Exportadores: tienen la mejor ventana de financiamiento en 7 anos — tienen que actuar esta semana. Bancos locales: el credito en USD es el segmento de mayor rentabilidad ajustada. Prefinanciaciones externas: perdieron el partido. US$253M vs US$857M en cobros anticipados locales. Bajada: la redistribucion del poder en el financiamiento exportador ya ocurrio. La pregunta es quien capitaliza mejor este nuevo equilibrio. Frase viral: El cepo se fue y el dinero volvio a casa.</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Tres acciones concretas para exportadores: 1. Auditar y renegociar lineas de prefinanciacion activas. Target: menos de 5.5% anual en USD. 2. Extender plazos de 90 a 180 dias. La estabilidad cambiaria lo permite. 3. Diversificar el pool bancario: no depender de 1-2 bancos crea riesgo. Contexto urgente: las tasas actuales son las mas bajas en 7 anos. Si la inflacion o el tipo de cambio se mueven, este momento no vuelve. Frase viral: El cepo se fue y el dinero volvio a casa.</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Tres escenarios. Escenario base (50%): expansion sostenida, saldo llega a US$28.000M en diciembre. Profundizar CAPEX en USD. Escenario optimista (30%): exportaciones record + boom prendario, supera US$30.000M. Maxima ventana de inversion. Escenario adverso (20%): shock externo o ruido politico 2027. Correccion del 10-15%. Accion preventiva: fijar tasas ahora y coberturas parciales. Probabilidades son estimativas cualitativas. Frase viral: El cepo se fue y el dinero volvio a casa.</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274320" y="457200"/>
            <a:ext cx="8595360" cy="320040"/>
          </a:xfrm>
          <a:prstGeom prst="rect">
            <a:avLst/>
          </a:prstGeom>
          <a:noFill/>
        </p:spPr>
        <p:txBody>
          <a:bodyPr wrap="square">
            <a:spAutoFit/>
          </a:bodyPr>
          <a:lstStyle/>
          <a:p>
            <a:pPr algn="ctr"/>
            <a:r>
              <a:rPr sz="1100" b="0" i="0">
                <a:solidFill>
                  <a:srgbClr val="5B91CC"/>
                </a:solidFill>
              </a:rPr>
              <a:t>KARTAL CONSULTING  ·  ANALISIS ESTRATEGICO</a:t>
            </a:r>
          </a:p>
        </p:txBody>
      </p:sp>
      <p:sp>
        <p:nvSpPr>
          <p:cNvPr id="3" name="Rectangle 2"/>
          <p:cNvSpPr/>
          <p:nvPr/>
        </p:nvSpPr>
        <p:spPr>
          <a:xfrm>
            <a:off x="1828800" y="804672"/>
            <a:ext cx="54864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960120"/>
            <a:ext cx="8595360" cy="1188720"/>
          </a:xfrm>
          <a:prstGeom prst="rect">
            <a:avLst/>
          </a:prstGeom>
          <a:noFill/>
        </p:spPr>
        <p:txBody>
          <a:bodyPr wrap="square">
            <a:spAutoFit/>
          </a:bodyPr>
          <a:lstStyle/>
          <a:p>
            <a:pPr algn="ctr"/>
            <a:r>
              <a:rPr sz="5200" b="1" i="0">
                <a:solidFill>
                  <a:srgbClr val="FFFFFF"/>
                </a:solidFill>
              </a:rPr>
              <a:t>EL DINERO QUE VOLVIO A CASA</a:t>
            </a:r>
          </a:p>
        </p:txBody>
      </p:sp>
      <p:sp>
        <p:nvSpPr>
          <p:cNvPr id="5" name="Rectangle 4"/>
          <p:cNvSpPr/>
          <p:nvPr/>
        </p:nvSpPr>
        <p:spPr>
          <a:xfrm>
            <a:off x="1828800" y="2176272"/>
            <a:ext cx="54864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274320" y="2304288"/>
            <a:ext cx="8595360" cy="1097280"/>
          </a:xfrm>
          <a:prstGeom prst="rect">
            <a:avLst/>
          </a:prstGeom>
          <a:noFill/>
        </p:spPr>
        <p:txBody>
          <a:bodyPr wrap="square">
            <a:spAutoFit/>
          </a:bodyPr>
          <a:lstStyle/>
          <a:p>
            <a:pPr algn="ctr"/>
            <a:r>
              <a:rPr sz="1800" b="0" i="0">
                <a:solidFill>
                  <a:srgbClr val="5B91CC"/>
                </a:solidFill>
              </a:rPr>
              <a:t>Boom del Credito en Dolares:
exportadores eligen bancos locales
por primera vez desde 2019</a:t>
            </a:r>
          </a:p>
        </p:txBody>
      </p:sp>
      <p:sp>
        <p:nvSpPr>
          <p:cNvPr id="7" name="TextBox 6"/>
          <p:cNvSpPr txBox="1"/>
          <p:nvPr/>
        </p:nvSpPr>
        <p:spPr>
          <a:xfrm>
            <a:off x="274320" y="3657600"/>
            <a:ext cx="8595360" cy="320040"/>
          </a:xfrm>
          <a:prstGeom prst="rect">
            <a:avLst/>
          </a:prstGeom>
          <a:noFill/>
        </p:spPr>
        <p:txBody>
          <a:bodyPr wrap="square">
            <a:spAutoFit/>
          </a:bodyPr>
          <a:lstStyle/>
          <a:p>
            <a:pPr algn="ctr"/>
            <a:r>
              <a:rPr sz="1200" b="0" i="0">
                <a:solidFill>
                  <a:srgbClr val="B8952A"/>
                </a:solidFill>
              </a:rPr>
              <a:t>ESTRATEGIA  ·  DECISION  ·  EJECUCION</a:t>
            </a:r>
          </a:p>
        </p:txBody>
      </p:sp>
      <p:sp>
        <p:nvSpPr>
          <p:cNvPr id="8" name="TextBox 7"/>
          <p:cNvSpPr txBox="1"/>
          <p:nvPr/>
        </p:nvSpPr>
        <p:spPr>
          <a:xfrm>
            <a:off x="91440" y="4846320"/>
            <a:ext cx="8961120" cy="256032"/>
          </a:xfrm>
          <a:prstGeom prst="rect">
            <a:avLst/>
          </a:prstGeom>
          <a:noFill/>
        </p:spPr>
        <p:txBody>
          <a:bodyPr wrap="square">
            <a:spAutoFit/>
          </a:bodyPr>
          <a:lstStyle/>
          <a:p>
            <a:pPr algn="ctr"/>
            <a:r>
              <a:rPr sz="900" b="0" i="0">
                <a:solidFill>
                  <a:srgbClr val="2E6CB8"/>
                </a:solidFill>
              </a:rPr>
              <a:t>KARTAL Consulting  |  kartal.com.ar  |  5 de Junio de 2026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411480"/>
            <a:ext cx="8412480" cy="2148840"/>
          </a:xfrm>
          <a:prstGeom prst="rect">
            <a:avLst/>
          </a:prstGeom>
          <a:noFill/>
        </p:spPr>
        <p:txBody>
          <a:bodyPr wrap="square">
            <a:spAutoFit/>
          </a:bodyPr>
          <a:lstStyle/>
          <a:p>
            <a:pPr algn="l"/>
            <a:r>
              <a:rPr sz="2000" b="1" i="1">
                <a:solidFill>
                  <a:srgbClr val="FFFFFF"/>
                </a:solidFill>
              </a:rPr>
              <a:t>«Un sistema financiero que canaliza el ahorro en dolares
hacia credito productivo local es el prerrequisito
que Argentina necesitaba para un ciclo de inversion sostenible.
Estamos viendo los primeros pasos de esa transformacion.»</a:t>
            </a:r>
          </a:p>
        </p:txBody>
      </p:sp>
      <p:sp>
        <p:nvSpPr>
          <p:cNvPr id="3" name="Rectangle 2"/>
          <p:cNvSpPr/>
          <p:nvPr/>
        </p:nvSpPr>
        <p:spPr>
          <a:xfrm>
            <a:off x="3657600" y="2697480"/>
            <a:ext cx="18288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2816352"/>
            <a:ext cx="8595360" cy="347472"/>
          </a:xfrm>
          <a:prstGeom prst="rect">
            <a:avLst/>
          </a:prstGeom>
          <a:noFill/>
        </p:spPr>
        <p:txBody>
          <a:bodyPr wrap="square">
            <a:spAutoFit/>
          </a:bodyPr>
          <a:lstStyle/>
          <a:p>
            <a:pPr algn="ctr"/>
            <a:r>
              <a:rPr sz="1400" b="0" i="1">
                <a:solidFill>
                  <a:srgbClr val="B8952A"/>
                </a:solidFill>
              </a:rPr>
              <a:t>Agop Karagoz — Director, Kartal Consulting</a:t>
            </a:r>
          </a:p>
        </p:txBody>
      </p:sp>
      <p:sp>
        <p:nvSpPr>
          <p:cNvPr id="5" name="TextBox 4"/>
          <p:cNvSpPr txBox="1"/>
          <p:nvPr/>
        </p:nvSpPr>
        <p:spPr>
          <a:xfrm>
            <a:off x="274320" y="3310128"/>
            <a:ext cx="8595360" cy="457200"/>
          </a:xfrm>
          <a:prstGeom prst="rect">
            <a:avLst/>
          </a:prstGeom>
          <a:noFill/>
        </p:spPr>
        <p:txBody>
          <a:bodyPr wrap="square">
            <a:spAutoFit/>
          </a:bodyPr>
          <a:lstStyle/>
          <a:p>
            <a:pPr algn="ctr"/>
            <a:r>
              <a:rPr sz="2000" b="1" i="0">
                <a:solidFill>
                  <a:srgbClr val="5B91CC"/>
                </a:solidFill>
              </a:rPr>
              <a:t>kartal.com.ar</a:t>
            </a:r>
          </a:p>
        </p:txBody>
      </p:sp>
      <p:sp>
        <p:nvSpPr>
          <p:cNvPr id="6" name="TextBox 5"/>
          <p:cNvSpPr txBox="1"/>
          <p:nvPr/>
        </p:nvSpPr>
        <p:spPr>
          <a:xfrm>
            <a:off x="91440" y="4846320"/>
            <a:ext cx="8961120" cy="256032"/>
          </a:xfrm>
          <a:prstGeom prst="rect">
            <a:avLst/>
          </a:prstGeom>
          <a:noFill/>
        </p:spPr>
        <p:txBody>
          <a:bodyPr wrap="square">
            <a:spAutoFit/>
          </a:bodyPr>
          <a:lstStyle/>
          <a:p>
            <a:pPr algn="ctr"/>
            <a:r>
              <a:rPr sz="900" b="0" i="0">
                <a:solidFill>
                  <a:srgbClr val="2E6CB8"/>
                </a:solidFill>
              </a:rPr>
              <a:t>ESTRATEGIA  ·  DECISION  ·  EJECUCION  |  kartal.com.ar  |  Junio 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274320" y="201168"/>
            <a:ext cx="8595360" cy="320040"/>
          </a:xfrm>
          <a:prstGeom prst="rect">
            <a:avLst/>
          </a:prstGeom>
          <a:noFill/>
        </p:spPr>
        <p:txBody>
          <a:bodyPr wrap="square">
            <a:spAutoFit/>
          </a:bodyPr>
          <a:lstStyle/>
          <a:p>
            <a:pPr algn="ctr"/>
            <a:r>
              <a:rPr sz="1300" b="1" i="0">
                <a:solidFill>
                  <a:srgbClr val="B8952A"/>
                </a:solidFill>
              </a:rPr>
              <a:t>EL NUMERO QUE LO DICE TODO</a:t>
            </a:r>
          </a:p>
        </p:txBody>
      </p:sp>
      <p:sp>
        <p:nvSpPr>
          <p:cNvPr id="3" name="TextBox 2"/>
          <p:cNvSpPr txBox="1"/>
          <p:nvPr/>
        </p:nvSpPr>
        <p:spPr>
          <a:xfrm>
            <a:off x="274320" y="548640"/>
            <a:ext cx="8595360" cy="1645920"/>
          </a:xfrm>
          <a:prstGeom prst="rect">
            <a:avLst/>
          </a:prstGeom>
          <a:noFill/>
        </p:spPr>
        <p:txBody>
          <a:bodyPr wrap="square">
            <a:spAutoFit/>
          </a:bodyPr>
          <a:lstStyle/>
          <a:p>
            <a:pPr algn="ctr"/>
            <a:r>
              <a:rPr sz="9600" b="1" i="0">
                <a:solidFill>
                  <a:srgbClr val="B8952A"/>
                </a:solidFill>
              </a:rPr>
              <a:t>78,2%</a:t>
            </a:r>
          </a:p>
        </p:txBody>
      </p:sp>
      <p:sp>
        <p:nvSpPr>
          <p:cNvPr id="4" name="TextBox 3"/>
          <p:cNvSpPr txBox="1"/>
          <p:nvPr/>
        </p:nvSpPr>
        <p:spPr>
          <a:xfrm>
            <a:off x="274320" y="2304288"/>
            <a:ext cx="8595360" cy="502920"/>
          </a:xfrm>
          <a:prstGeom prst="rect">
            <a:avLst/>
          </a:prstGeom>
          <a:noFill/>
        </p:spPr>
        <p:txBody>
          <a:bodyPr wrap="square">
            <a:spAutoFit/>
          </a:bodyPr>
          <a:lstStyle/>
          <a:p>
            <a:pPr algn="ctr"/>
            <a:r>
              <a:rPr sz="2200" b="1" i="0">
                <a:solidFill>
                  <a:srgbClr val="FFFFFF"/>
                </a:solidFill>
              </a:rPr>
              <a:t>del financiamiento de exportaciones es DOMESTICO</a:t>
            </a:r>
          </a:p>
        </p:txBody>
      </p:sp>
      <p:sp>
        <p:nvSpPr>
          <p:cNvPr id="5" name="TextBox 4"/>
          <p:cNvSpPr txBox="1"/>
          <p:nvPr/>
        </p:nvSpPr>
        <p:spPr>
          <a:xfrm>
            <a:off x="274320" y="2852928"/>
            <a:ext cx="8595360" cy="411480"/>
          </a:xfrm>
          <a:prstGeom prst="rect">
            <a:avLst/>
          </a:prstGeom>
          <a:noFill/>
        </p:spPr>
        <p:txBody>
          <a:bodyPr wrap="square">
            <a:spAutoFit/>
          </a:bodyPr>
          <a:lstStyle/>
          <a:p>
            <a:pPr algn="ctr"/>
            <a:r>
              <a:rPr sz="1500" b="0" i="1">
                <a:solidFill>
                  <a:srgbClr val="5B91CC"/>
                </a:solidFill>
              </a:rPr>
              <a:t>Maximo desde julio de 2019. Supera incluso el promedio pre-cepo (75,3%).</a:t>
            </a:r>
          </a:p>
        </p:txBody>
      </p:sp>
      <p:sp>
        <p:nvSpPr>
          <p:cNvPr id="6" name="Rectangle 5"/>
          <p:cNvSpPr/>
          <p:nvPr/>
        </p:nvSpPr>
        <p:spPr>
          <a:xfrm>
            <a:off x="274320" y="3383280"/>
            <a:ext cx="2743200" cy="10972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65760" y="3456432"/>
            <a:ext cx="2560320" cy="502920"/>
          </a:xfrm>
          <a:prstGeom prst="rect">
            <a:avLst/>
          </a:prstGeom>
          <a:noFill/>
        </p:spPr>
        <p:txBody>
          <a:bodyPr wrap="square">
            <a:spAutoFit/>
          </a:bodyPr>
          <a:lstStyle/>
          <a:p>
            <a:pPr algn="ctr"/>
            <a:r>
              <a:rPr sz="2200" b="1" i="0">
                <a:solidFill>
                  <a:srgbClr val="B8952A"/>
                </a:solidFill>
              </a:rPr>
              <a:t>US$1.380M</a:t>
            </a:r>
          </a:p>
        </p:txBody>
      </p:sp>
      <p:sp>
        <p:nvSpPr>
          <p:cNvPr id="8" name="TextBox 7"/>
          <p:cNvSpPr txBox="1"/>
          <p:nvPr/>
        </p:nvSpPr>
        <p:spPr>
          <a:xfrm>
            <a:off x="365760" y="3959352"/>
            <a:ext cx="2560320" cy="457200"/>
          </a:xfrm>
          <a:prstGeom prst="rect">
            <a:avLst/>
          </a:prstGeom>
          <a:noFill/>
        </p:spPr>
        <p:txBody>
          <a:bodyPr wrap="square">
            <a:spAutoFit/>
          </a:bodyPr>
          <a:lstStyle/>
          <a:p>
            <a:pPr algn="ctr"/>
            <a:r>
              <a:rPr sz="1000" b="0" i="0">
                <a:solidFill>
                  <a:srgbClr val="5B91CC"/>
                </a:solidFill>
              </a:rPr>
              <a:t>Financ. domestico
abril 2026</a:t>
            </a:r>
          </a:p>
        </p:txBody>
      </p:sp>
      <p:sp>
        <p:nvSpPr>
          <p:cNvPr id="9" name="Rectangle 8"/>
          <p:cNvSpPr/>
          <p:nvPr/>
        </p:nvSpPr>
        <p:spPr>
          <a:xfrm>
            <a:off x="3154680" y="3383280"/>
            <a:ext cx="2743200" cy="10972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46120" y="3456432"/>
            <a:ext cx="2560320" cy="502920"/>
          </a:xfrm>
          <a:prstGeom prst="rect">
            <a:avLst/>
          </a:prstGeom>
          <a:noFill/>
        </p:spPr>
        <p:txBody>
          <a:bodyPr wrap="square">
            <a:spAutoFit/>
          </a:bodyPr>
          <a:lstStyle/>
          <a:p>
            <a:pPr algn="ctr"/>
            <a:r>
              <a:rPr sz="2200" b="1" i="0">
                <a:solidFill>
                  <a:srgbClr val="B8952A"/>
                </a:solidFill>
              </a:rPr>
              <a:t>US$5.819M</a:t>
            </a:r>
          </a:p>
        </p:txBody>
      </p:sp>
      <p:sp>
        <p:nvSpPr>
          <p:cNvPr id="11" name="TextBox 10"/>
          <p:cNvSpPr txBox="1"/>
          <p:nvPr/>
        </p:nvSpPr>
        <p:spPr>
          <a:xfrm>
            <a:off x="3246120" y="3959352"/>
            <a:ext cx="2560320" cy="457200"/>
          </a:xfrm>
          <a:prstGeom prst="rect">
            <a:avLst/>
          </a:prstGeom>
          <a:noFill/>
        </p:spPr>
        <p:txBody>
          <a:bodyPr wrap="square">
            <a:spAutoFit/>
          </a:bodyPr>
          <a:lstStyle/>
          <a:p>
            <a:pPr algn="ctr"/>
            <a:r>
              <a:rPr sz="1000" b="0" i="0">
                <a:solidFill>
                  <a:srgbClr val="5B91CC"/>
                </a:solidFill>
              </a:rPr>
              <a:t>Cobros exportaciones
(max 2022+)</a:t>
            </a:r>
          </a:p>
        </p:txBody>
      </p:sp>
      <p:sp>
        <p:nvSpPr>
          <p:cNvPr id="12" name="Rectangle 11"/>
          <p:cNvSpPr/>
          <p:nvPr/>
        </p:nvSpPr>
        <p:spPr>
          <a:xfrm>
            <a:off x="6035040" y="3383280"/>
            <a:ext cx="2743200" cy="10972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126479" y="3456432"/>
            <a:ext cx="2560320" cy="502920"/>
          </a:xfrm>
          <a:prstGeom prst="rect">
            <a:avLst/>
          </a:prstGeom>
          <a:noFill/>
        </p:spPr>
        <p:txBody>
          <a:bodyPr wrap="square">
            <a:spAutoFit/>
          </a:bodyPr>
          <a:lstStyle/>
          <a:p>
            <a:pPr algn="ctr"/>
            <a:r>
              <a:rPr sz="2200" b="1" i="0">
                <a:solidFill>
                  <a:srgbClr val="B8952A"/>
                </a:solidFill>
              </a:rPr>
              <a:t>US$23.279M</a:t>
            </a:r>
          </a:p>
        </p:txBody>
      </p:sp>
      <p:sp>
        <p:nvSpPr>
          <p:cNvPr id="14" name="TextBox 13"/>
          <p:cNvSpPr txBox="1"/>
          <p:nvPr/>
        </p:nvSpPr>
        <p:spPr>
          <a:xfrm>
            <a:off x="6126479" y="3959352"/>
            <a:ext cx="2560320" cy="457200"/>
          </a:xfrm>
          <a:prstGeom prst="rect">
            <a:avLst/>
          </a:prstGeom>
          <a:noFill/>
        </p:spPr>
        <p:txBody>
          <a:bodyPr wrap="square">
            <a:spAutoFit/>
          </a:bodyPr>
          <a:lstStyle/>
          <a:p>
            <a:pPr algn="ctr"/>
            <a:r>
              <a:rPr sz="1000" b="0" i="0">
                <a:solidFill>
                  <a:srgbClr val="5B91CC"/>
                </a:solidFill>
              </a:rPr>
              <a:t>Saldo creditos USD
+48% i.a.</a:t>
            </a:r>
          </a:p>
        </p:txBody>
      </p:sp>
      <p:sp>
        <p:nvSpPr>
          <p:cNvPr id="15" name="TextBox 14"/>
          <p:cNvSpPr txBox="1"/>
          <p:nvPr/>
        </p:nvSpPr>
        <p:spPr>
          <a:xfrm>
            <a:off x="91440" y="4846320"/>
            <a:ext cx="8961120" cy="256032"/>
          </a:xfrm>
          <a:prstGeom prst="rect">
            <a:avLst/>
          </a:prstGeom>
          <a:noFill/>
        </p:spPr>
        <p:txBody>
          <a:bodyPr wrap="square">
            <a:spAutoFit/>
          </a:bodyPr>
          <a:lstStyle/>
          <a:p>
            <a:pPr algn="ctr"/>
            <a:r>
              <a:rPr sz="900" b="1" i="1">
                <a:solidFill>
                  <a:srgbClr val="B8952A"/>
                </a:solidFill>
              </a:rPr>
              <a:t>«El cepo se fue y el dinero volvio a casa»</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274320" y="201168"/>
            <a:ext cx="8595360" cy="320040"/>
          </a:xfrm>
          <a:prstGeom prst="rect">
            <a:avLst/>
          </a:prstGeom>
          <a:noFill/>
        </p:spPr>
        <p:txBody>
          <a:bodyPr wrap="square">
            <a:spAutoFit/>
          </a:bodyPr>
          <a:lstStyle/>
          <a:p>
            <a:pPr algn="ctr"/>
            <a:r>
              <a:rPr sz="1300" b="1" i="0">
                <a:solidFill>
                  <a:srgbClr val="B8952A"/>
                </a:solidFill>
              </a:rPr>
              <a:t>ANTES Y DESPUES DEL CEPO</a:t>
            </a:r>
          </a:p>
        </p:txBody>
      </p:sp>
      <p:sp>
        <p:nvSpPr>
          <p:cNvPr id="3" name="Rectangle 2"/>
          <p:cNvSpPr/>
          <p:nvPr/>
        </p:nvSpPr>
        <p:spPr>
          <a:xfrm>
            <a:off x="137160" y="658368"/>
            <a:ext cx="4251960" cy="3840480"/>
          </a:xfrm>
          <a:prstGeom prst="rect">
            <a:avLst/>
          </a:prstGeom>
          <a:solidFill>
            <a:srgbClr val="64141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82880" y="777240"/>
            <a:ext cx="4160520" cy="411480"/>
          </a:xfrm>
          <a:prstGeom prst="rect">
            <a:avLst/>
          </a:prstGeom>
          <a:noFill/>
        </p:spPr>
        <p:txBody>
          <a:bodyPr wrap="square">
            <a:spAutoFit/>
          </a:bodyPr>
          <a:lstStyle/>
          <a:p>
            <a:pPr algn="ctr"/>
            <a:r>
              <a:rPr sz="1600" b="1" i="0">
                <a:solidFill>
                  <a:srgbClr val="FFFFFF"/>
                </a:solidFill>
              </a:rPr>
              <a:t>CON CEPO</a:t>
            </a:r>
          </a:p>
        </p:txBody>
      </p:sp>
      <p:sp>
        <p:nvSpPr>
          <p:cNvPr id="5" name="TextBox 4"/>
          <p:cNvSpPr txBox="1"/>
          <p:nvPr/>
        </p:nvSpPr>
        <p:spPr>
          <a:xfrm>
            <a:off x="182880" y="1234440"/>
            <a:ext cx="4160520" cy="1188720"/>
          </a:xfrm>
          <a:prstGeom prst="rect">
            <a:avLst/>
          </a:prstGeom>
          <a:noFill/>
        </p:spPr>
        <p:txBody>
          <a:bodyPr wrap="square">
            <a:spAutoFit/>
          </a:bodyPr>
          <a:lstStyle/>
          <a:p>
            <a:pPr algn="ctr"/>
            <a:r>
              <a:rPr sz="6400" b="1" i="0">
                <a:solidFill>
                  <a:srgbClr val="FF7878"/>
                </a:solidFill>
              </a:rPr>
              <a:t>38,2%</a:t>
            </a:r>
          </a:p>
        </p:txBody>
      </p:sp>
      <p:sp>
        <p:nvSpPr>
          <p:cNvPr id="6" name="TextBox 5"/>
          <p:cNvSpPr txBox="1"/>
          <p:nvPr/>
        </p:nvSpPr>
        <p:spPr>
          <a:xfrm>
            <a:off x="182880" y="2487168"/>
            <a:ext cx="4160520" cy="365760"/>
          </a:xfrm>
          <a:prstGeom prst="rect">
            <a:avLst/>
          </a:prstGeom>
          <a:noFill/>
        </p:spPr>
        <p:txBody>
          <a:bodyPr wrap="square">
            <a:spAutoFit/>
          </a:bodyPr>
          <a:lstStyle/>
          <a:p>
            <a:pPr algn="ctr"/>
            <a:r>
              <a:rPr sz="1300" b="0" i="1">
                <a:solidFill>
                  <a:srgbClr val="FFB4B4"/>
                </a:solidFill>
              </a:rPr>
              <a:t>ago. 2019 — mar. 2025</a:t>
            </a:r>
          </a:p>
        </p:txBody>
      </p:sp>
      <p:sp>
        <p:nvSpPr>
          <p:cNvPr id="7" name="TextBox 6"/>
          <p:cNvSpPr txBox="1"/>
          <p:nvPr/>
        </p:nvSpPr>
        <p:spPr>
          <a:xfrm>
            <a:off x="228600" y="2880360"/>
            <a:ext cx="4069080" cy="868680"/>
          </a:xfrm>
          <a:prstGeom prst="rect">
            <a:avLst/>
          </a:prstGeom>
          <a:noFill/>
        </p:spPr>
        <p:txBody>
          <a:bodyPr wrap="square">
            <a:spAutoFit/>
          </a:bodyPr>
          <a:lstStyle/>
          <a:p>
            <a:pPr algn="ctr"/>
            <a:r>
              <a:rPr sz="1200" b="0" i="0">
                <a:solidFill>
                  <a:srgbClr val="E6C8C8"/>
                </a:solidFill>
              </a:rPr>
              <a:t>Exportadores buscaban
financiarse afuera:
costos, trabas, incertidumbre</a:t>
            </a:r>
          </a:p>
        </p:txBody>
      </p:sp>
      <p:sp>
        <p:nvSpPr>
          <p:cNvPr id="8" name="Rectangle 7"/>
          <p:cNvSpPr/>
          <p:nvPr/>
        </p:nvSpPr>
        <p:spPr>
          <a:xfrm>
            <a:off x="4754880" y="658368"/>
            <a:ext cx="4251960" cy="3840480"/>
          </a:xfrm>
          <a:prstGeom prst="rect">
            <a:avLst/>
          </a:prstGeom>
          <a:solidFill>
            <a:srgbClr val="0F3C1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800600" y="777240"/>
            <a:ext cx="4160520" cy="411480"/>
          </a:xfrm>
          <a:prstGeom prst="rect">
            <a:avLst/>
          </a:prstGeom>
          <a:noFill/>
        </p:spPr>
        <p:txBody>
          <a:bodyPr wrap="square">
            <a:spAutoFit/>
          </a:bodyPr>
          <a:lstStyle/>
          <a:p>
            <a:pPr algn="ctr"/>
            <a:r>
              <a:rPr sz="1600" b="1" i="0">
                <a:solidFill>
                  <a:srgbClr val="FFFFFF"/>
                </a:solidFill>
              </a:rPr>
              <a:t>ABRIL 2026</a:t>
            </a:r>
          </a:p>
        </p:txBody>
      </p:sp>
      <p:sp>
        <p:nvSpPr>
          <p:cNvPr id="10" name="TextBox 9"/>
          <p:cNvSpPr txBox="1"/>
          <p:nvPr/>
        </p:nvSpPr>
        <p:spPr>
          <a:xfrm>
            <a:off x="4800600" y="1234440"/>
            <a:ext cx="4160520" cy="1188720"/>
          </a:xfrm>
          <a:prstGeom prst="rect">
            <a:avLst/>
          </a:prstGeom>
          <a:noFill/>
        </p:spPr>
        <p:txBody>
          <a:bodyPr wrap="square">
            <a:spAutoFit/>
          </a:bodyPr>
          <a:lstStyle/>
          <a:p>
            <a:pPr algn="ctr"/>
            <a:r>
              <a:rPr sz="6400" b="1" i="0">
                <a:solidFill>
                  <a:srgbClr val="B8952A"/>
                </a:solidFill>
              </a:rPr>
              <a:t>78,2%</a:t>
            </a:r>
          </a:p>
        </p:txBody>
      </p:sp>
      <p:sp>
        <p:nvSpPr>
          <p:cNvPr id="11" name="TextBox 10"/>
          <p:cNvSpPr txBox="1"/>
          <p:nvPr/>
        </p:nvSpPr>
        <p:spPr>
          <a:xfrm>
            <a:off x="4800600" y="2487168"/>
            <a:ext cx="4160520" cy="365760"/>
          </a:xfrm>
          <a:prstGeom prst="rect">
            <a:avLst/>
          </a:prstGeom>
          <a:noFill/>
        </p:spPr>
        <p:txBody>
          <a:bodyPr wrap="square">
            <a:spAutoFit/>
          </a:bodyPr>
          <a:lstStyle/>
          <a:p>
            <a:pPr algn="ctr"/>
            <a:r>
              <a:rPr sz="1300" b="0" i="1">
                <a:solidFill>
                  <a:srgbClr val="5B91CC"/>
                </a:solidFill>
              </a:rPr>
              <a:t>Post-levantamiento cepo</a:t>
            </a:r>
          </a:p>
        </p:txBody>
      </p:sp>
      <p:sp>
        <p:nvSpPr>
          <p:cNvPr id="12" name="TextBox 11"/>
          <p:cNvSpPr txBox="1"/>
          <p:nvPr/>
        </p:nvSpPr>
        <p:spPr>
          <a:xfrm>
            <a:off x="4846320" y="2880360"/>
            <a:ext cx="4069080" cy="868680"/>
          </a:xfrm>
          <a:prstGeom prst="rect">
            <a:avLst/>
          </a:prstGeom>
          <a:noFill/>
        </p:spPr>
        <p:txBody>
          <a:bodyPr wrap="square">
            <a:spAutoFit/>
          </a:bodyPr>
          <a:lstStyle/>
          <a:p>
            <a:pPr algn="ctr"/>
            <a:r>
              <a:rPr sz="1200" b="0" i="0">
                <a:solidFill>
                  <a:srgbClr val="B4E6C8"/>
                </a:solidFill>
              </a:rPr>
              <a:t>Bancos locales compiten
en precio con el exterior.
El mercado eligio.</a:t>
            </a:r>
          </a:p>
        </p:txBody>
      </p:sp>
      <p:sp>
        <p:nvSpPr>
          <p:cNvPr id="13" name="TextBox 12"/>
          <p:cNvSpPr txBox="1"/>
          <p:nvPr/>
        </p:nvSpPr>
        <p:spPr>
          <a:xfrm>
            <a:off x="91440" y="4846320"/>
            <a:ext cx="8961120" cy="256032"/>
          </a:xfrm>
          <a:prstGeom prst="rect">
            <a:avLst/>
          </a:prstGeom>
          <a:noFill/>
        </p:spPr>
        <p:txBody>
          <a:bodyPr wrap="square">
            <a:spAutoFit/>
          </a:bodyPr>
          <a:lstStyle/>
          <a:p>
            <a:pPr algn="ctr"/>
            <a:r>
              <a:rPr sz="900" b="1" i="1">
                <a:solidFill>
                  <a:srgbClr val="B8952A"/>
                </a:solidFill>
              </a:rPr>
              <a:t>«El cepo se fue y el dinero volvio a casa»</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274320" y="201168"/>
            <a:ext cx="8595360" cy="384048"/>
          </a:xfrm>
          <a:prstGeom prst="rect">
            <a:avLst/>
          </a:prstGeom>
          <a:noFill/>
        </p:spPr>
        <p:txBody>
          <a:bodyPr wrap="square">
            <a:spAutoFit/>
          </a:bodyPr>
          <a:lstStyle/>
          <a:p>
            <a:pPr algn="ctr"/>
            <a:r>
              <a:rPr sz="1600" b="1" i="0">
                <a:solidFill>
                  <a:srgbClr val="17253D"/>
                </a:solidFill>
              </a:rPr>
              <a:t>LA CAIDA Y EL REBOTE — TRES PERIODOS</a:t>
            </a:r>
          </a:p>
        </p:txBody>
      </p:sp>
      <p:pic>
        <p:nvPicPr>
          <p:cNvPr id="3" name="Picture 2" descr="credito_dolares_exportadores_2026_participacion.png"/>
          <p:cNvPicPr>
            <a:picLocks noChangeAspect="1"/>
          </p:cNvPicPr>
          <p:nvPr/>
        </p:nvPicPr>
        <p:blipFill>
          <a:blip r:embed="rId2"/>
          <a:stretch>
            <a:fillRect/>
          </a:stretch>
        </p:blipFill>
        <p:spPr>
          <a:xfrm>
            <a:off x="365760" y="658368"/>
            <a:ext cx="8412480" cy="4023360"/>
          </a:xfrm>
          <a:prstGeom prst="rect">
            <a:avLst/>
          </a:prstGeom>
        </p:spPr>
      </p:pic>
      <p:sp>
        <p:nvSpPr>
          <p:cNvPr id="4" name="TextBox 3"/>
          <p:cNvSpPr txBox="1"/>
          <p:nvPr/>
        </p:nvSpPr>
        <p:spPr>
          <a:xfrm>
            <a:off x="91440" y="4846320"/>
            <a:ext cx="8961120" cy="256032"/>
          </a:xfrm>
          <a:prstGeom prst="rect">
            <a:avLst/>
          </a:prstGeom>
          <a:noFill/>
        </p:spPr>
        <p:txBody>
          <a:bodyPr wrap="square">
            <a:spAutoFit/>
          </a:bodyPr>
          <a:lstStyle/>
          <a:p>
            <a:pPr algn="ctr"/>
            <a:r>
              <a:rPr sz="900" b="0" i="0">
                <a:solidFill>
                  <a:srgbClr val="2E6CB8"/>
                </a:solidFill>
              </a:rPr>
              <a:t>KARTAL Consulting  |  kartal.com.ar  |  Fuente: BCRA</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4D96"/>
        </a:solidFill>
        <a:effectLst/>
      </p:bgPr>
    </p:bg>
    <p:spTree>
      <p:nvGrpSpPr>
        <p:cNvPr id="1" name=""/>
        <p:cNvGrpSpPr/>
        <p:nvPr/>
      </p:nvGrpSpPr>
      <p:grpSpPr/>
      <p:sp>
        <p:nvSpPr>
          <p:cNvPr id="2" name="TextBox 1"/>
          <p:cNvSpPr txBox="1"/>
          <p:nvPr/>
        </p:nvSpPr>
        <p:spPr>
          <a:xfrm>
            <a:off x="274320" y="201168"/>
            <a:ext cx="8595360" cy="320040"/>
          </a:xfrm>
          <a:prstGeom prst="rect">
            <a:avLst/>
          </a:prstGeom>
          <a:noFill/>
        </p:spPr>
        <p:txBody>
          <a:bodyPr wrap="square">
            <a:spAutoFit/>
          </a:bodyPr>
          <a:lstStyle/>
          <a:p>
            <a:pPr algn="ctr"/>
            <a:r>
              <a:rPr sz="1300" b="1" i="0">
                <a:solidFill>
                  <a:srgbClr val="B8952A"/>
                </a:solidFill>
              </a:rPr>
              <a:t>EL CREDITO EN DOLARES EXPLOTA</a:t>
            </a:r>
          </a:p>
        </p:txBody>
      </p:sp>
      <p:sp>
        <p:nvSpPr>
          <p:cNvPr id="3" name="TextBox 2"/>
          <p:cNvSpPr txBox="1"/>
          <p:nvPr/>
        </p:nvSpPr>
        <p:spPr>
          <a:xfrm>
            <a:off x="274320" y="548640"/>
            <a:ext cx="8595360" cy="1554480"/>
          </a:xfrm>
          <a:prstGeom prst="rect">
            <a:avLst/>
          </a:prstGeom>
          <a:noFill/>
        </p:spPr>
        <p:txBody>
          <a:bodyPr wrap="square">
            <a:spAutoFit/>
          </a:bodyPr>
          <a:lstStyle/>
          <a:p>
            <a:pPr algn="ctr"/>
            <a:r>
              <a:rPr sz="9600" b="1" i="0">
                <a:solidFill>
                  <a:srgbClr val="B8952A"/>
                </a:solidFill>
              </a:rPr>
              <a:t>+48%</a:t>
            </a:r>
          </a:p>
        </p:txBody>
      </p:sp>
      <p:sp>
        <p:nvSpPr>
          <p:cNvPr id="4" name="TextBox 3"/>
          <p:cNvSpPr txBox="1"/>
          <p:nvPr/>
        </p:nvSpPr>
        <p:spPr>
          <a:xfrm>
            <a:off x="274320" y="2212848"/>
            <a:ext cx="8595360" cy="502920"/>
          </a:xfrm>
          <a:prstGeom prst="rect">
            <a:avLst/>
          </a:prstGeom>
          <a:noFill/>
        </p:spPr>
        <p:txBody>
          <a:bodyPr wrap="square">
            <a:spAutoFit/>
          </a:bodyPr>
          <a:lstStyle/>
          <a:p>
            <a:pPr algn="ctr"/>
            <a:r>
              <a:rPr sz="2200" b="1" i="0">
                <a:solidFill>
                  <a:srgbClr val="FFFFFF"/>
                </a:solidFill>
              </a:rPr>
              <a:t>interanual en el saldo de creditos en dolares</a:t>
            </a:r>
          </a:p>
        </p:txBody>
      </p:sp>
      <p:sp>
        <p:nvSpPr>
          <p:cNvPr id="5" name="TextBox 4"/>
          <p:cNvSpPr txBox="1"/>
          <p:nvPr/>
        </p:nvSpPr>
        <p:spPr>
          <a:xfrm>
            <a:off x="274320" y="2761488"/>
            <a:ext cx="8595360" cy="411480"/>
          </a:xfrm>
          <a:prstGeom prst="rect">
            <a:avLst/>
          </a:prstGeom>
          <a:noFill/>
        </p:spPr>
        <p:txBody>
          <a:bodyPr wrap="square">
            <a:spAutoFit/>
          </a:bodyPr>
          <a:lstStyle/>
          <a:p>
            <a:pPr algn="ctr"/>
            <a:r>
              <a:rPr sz="1500" b="0" i="1">
                <a:solidFill>
                  <a:srgbClr val="5B91CC"/>
                </a:solidFill>
              </a:rPr>
              <a:t>El ritmo de expansion mas alto desde la convertibilidad.</a:t>
            </a:r>
          </a:p>
        </p:txBody>
      </p:sp>
      <p:sp>
        <p:nvSpPr>
          <p:cNvPr id="6" name="Rectangle 5"/>
          <p:cNvSpPr/>
          <p:nvPr/>
        </p:nvSpPr>
        <p:spPr>
          <a:xfrm>
            <a:off x="274320" y="3291840"/>
            <a:ext cx="2743200" cy="11155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65760" y="3364992"/>
            <a:ext cx="2560320" cy="502920"/>
          </a:xfrm>
          <a:prstGeom prst="rect">
            <a:avLst/>
          </a:prstGeom>
          <a:noFill/>
        </p:spPr>
        <p:txBody>
          <a:bodyPr wrap="square">
            <a:spAutoFit/>
          </a:bodyPr>
          <a:lstStyle/>
          <a:p>
            <a:pPr algn="ctr"/>
            <a:r>
              <a:rPr sz="2100" b="1" i="0">
                <a:solidFill>
                  <a:srgbClr val="B8952A"/>
                </a:solidFill>
              </a:rPr>
              <a:t>US$23.279M</a:t>
            </a:r>
          </a:p>
        </p:txBody>
      </p:sp>
      <p:sp>
        <p:nvSpPr>
          <p:cNvPr id="8" name="TextBox 7"/>
          <p:cNvSpPr txBox="1"/>
          <p:nvPr/>
        </p:nvSpPr>
        <p:spPr>
          <a:xfrm>
            <a:off x="365760" y="3895344"/>
            <a:ext cx="2560320" cy="438912"/>
          </a:xfrm>
          <a:prstGeom prst="rect">
            <a:avLst/>
          </a:prstGeom>
          <a:noFill/>
        </p:spPr>
        <p:txBody>
          <a:bodyPr wrap="square">
            <a:spAutoFit/>
          </a:bodyPr>
          <a:lstStyle/>
          <a:p>
            <a:pPr algn="ctr"/>
            <a:r>
              <a:rPr sz="1000" b="0" i="0">
                <a:solidFill>
                  <a:srgbClr val="5B91CC"/>
                </a:solidFill>
              </a:rPr>
              <a:t>Saldo total mayo-26</a:t>
            </a:r>
          </a:p>
        </p:txBody>
      </p:sp>
      <p:sp>
        <p:nvSpPr>
          <p:cNvPr id="9" name="Rectangle 8"/>
          <p:cNvSpPr/>
          <p:nvPr/>
        </p:nvSpPr>
        <p:spPr>
          <a:xfrm>
            <a:off x="3154680" y="3291840"/>
            <a:ext cx="2743200" cy="11155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46120" y="3364992"/>
            <a:ext cx="2560320" cy="502920"/>
          </a:xfrm>
          <a:prstGeom prst="rect">
            <a:avLst/>
          </a:prstGeom>
          <a:noFill/>
        </p:spPr>
        <p:txBody>
          <a:bodyPr wrap="square">
            <a:spAutoFit/>
          </a:bodyPr>
          <a:lstStyle/>
          <a:p>
            <a:pPr algn="ctr"/>
            <a:r>
              <a:rPr sz="2100" b="1" i="0">
                <a:solidFill>
                  <a:srgbClr val="B8952A"/>
                </a:solidFill>
              </a:rPr>
              <a:t>+2,4%</a:t>
            </a:r>
          </a:p>
        </p:txBody>
      </p:sp>
      <p:sp>
        <p:nvSpPr>
          <p:cNvPr id="11" name="TextBox 10"/>
          <p:cNvSpPr txBox="1"/>
          <p:nvPr/>
        </p:nvSpPr>
        <p:spPr>
          <a:xfrm>
            <a:off x="3246120" y="3895344"/>
            <a:ext cx="2560320" cy="438912"/>
          </a:xfrm>
          <a:prstGeom prst="rect">
            <a:avLst/>
          </a:prstGeom>
          <a:noFill/>
        </p:spPr>
        <p:txBody>
          <a:bodyPr wrap="square">
            <a:spAutoFit/>
          </a:bodyPr>
          <a:lstStyle/>
          <a:p>
            <a:pPr algn="ctr"/>
            <a:r>
              <a:rPr sz="1000" b="0" i="0">
                <a:solidFill>
                  <a:srgbClr val="5B91CC"/>
                </a:solidFill>
              </a:rPr>
              <a:t>Crecimiento mensual</a:t>
            </a:r>
          </a:p>
        </p:txBody>
      </p:sp>
      <p:sp>
        <p:nvSpPr>
          <p:cNvPr id="12" name="Rectangle 11"/>
          <p:cNvSpPr/>
          <p:nvPr/>
        </p:nvSpPr>
        <p:spPr>
          <a:xfrm>
            <a:off x="6035040" y="3291840"/>
            <a:ext cx="2743200" cy="1115568"/>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126479" y="3364992"/>
            <a:ext cx="2560320" cy="502920"/>
          </a:xfrm>
          <a:prstGeom prst="rect">
            <a:avLst/>
          </a:prstGeom>
          <a:noFill/>
        </p:spPr>
        <p:txBody>
          <a:bodyPr wrap="square">
            <a:spAutoFit/>
          </a:bodyPr>
          <a:lstStyle/>
          <a:p>
            <a:pPr algn="ctr"/>
            <a:r>
              <a:rPr sz="2100" b="1" i="0">
                <a:solidFill>
                  <a:srgbClr val="B8952A"/>
                </a:solidFill>
              </a:rPr>
              <a:t>74,3%</a:t>
            </a:r>
          </a:p>
        </p:txBody>
      </p:sp>
      <p:sp>
        <p:nvSpPr>
          <p:cNvPr id="14" name="TextBox 13"/>
          <p:cNvSpPr txBox="1"/>
          <p:nvPr/>
        </p:nvSpPr>
        <p:spPr>
          <a:xfrm>
            <a:off x="6126479" y="3895344"/>
            <a:ext cx="2560320" cy="438912"/>
          </a:xfrm>
          <a:prstGeom prst="rect">
            <a:avLst/>
          </a:prstGeom>
          <a:noFill/>
        </p:spPr>
        <p:txBody>
          <a:bodyPr wrap="square">
            <a:spAutoFit/>
          </a:bodyPr>
          <a:lstStyle/>
          <a:p>
            <a:pPr algn="ctr"/>
            <a:r>
              <a:rPr sz="1000" b="0" i="0">
                <a:solidFill>
                  <a:srgbClr val="5B91CC"/>
                </a:solidFill>
              </a:rPr>
              <a:t>Son prestamos
comerciales</a:t>
            </a:r>
          </a:p>
        </p:txBody>
      </p:sp>
      <p:sp>
        <p:nvSpPr>
          <p:cNvPr id="15" name="TextBox 14"/>
          <p:cNvSpPr txBox="1"/>
          <p:nvPr/>
        </p:nvSpPr>
        <p:spPr>
          <a:xfrm>
            <a:off x="91440" y="4846320"/>
            <a:ext cx="8961120" cy="256032"/>
          </a:xfrm>
          <a:prstGeom prst="rect">
            <a:avLst/>
          </a:prstGeom>
          <a:noFill/>
        </p:spPr>
        <p:txBody>
          <a:bodyPr wrap="square">
            <a:spAutoFit/>
          </a:bodyPr>
          <a:lstStyle/>
          <a:p>
            <a:pPr algn="ctr"/>
            <a:r>
              <a:rPr sz="900" b="1" i="1">
                <a:solidFill>
                  <a:srgbClr val="B8952A"/>
                </a:solidFill>
              </a:rPr>
              <a:t>«El cepo se fue y el dinero volvio a casa»</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274320" y="201168"/>
            <a:ext cx="8595360" cy="384048"/>
          </a:xfrm>
          <a:prstGeom prst="rect">
            <a:avLst/>
          </a:prstGeom>
          <a:noFill/>
        </p:spPr>
        <p:txBody>
          <a:bodyPr wrap="square">
            <a:spAutoFit/>
          </a:bodyPr>
          <a:lstStyle/>
          <a:p>
            <a:pPr algn="ctr"/>
            <a:r>
              <a:rPr sz="1600" b="1" i="0">
                <a:solidFill>
                  <a:srgbClr val="17253D"/>
                </a:solidFill>
              </a:rPr>
              <a:t>DOCE MESES DE EXPANSION SOSTENIDA</a:t>
            </a:r>
          </a:p>
        </p:txBody>
      </p:sp>
      <p:pic>
        <p:nvPicPr>
          <p:cNvPr id="3" name="Picture 2" descr="credito_dolares_exportadores_2026_cartera.png"/>
          <p:cNvPicPr>
            <a:picLocks noChangeAspect="1"/>
          </p:cNvPicPr>
          <p:nvPr/>
        </p:nvPicPr>
        <p:blipFill>
          <a:blip r:embed="rId2"/>
          <a:stretch>
            <a:fillRect/>
          </a:stretch>
        </p:blipFill>
        <p:spPr>
          <a:xfrm>
            <a:off x="365760" y="658368"/>
            <a:ext cx="8412480" cy="4023360"/>
          </a:xfrm>
          <a:prstGeom prst="rect">
            <a:avLst/>
          </a:prstGeom>
        </p:spPr>
      </p:pic>
      <p:sp>
        <p:nvSpPr>
          <p:cNvPr id="4" name="TextBox 3"/>
          <p:cNvSpPr txBox="1"/>
          <p:nvPr/>
        </p:nvSpPr>
        <p:spPr>
          <a:xfrm>
            <a:off x="91440" y="4846320"/>
            <a:ext cx="8961120" cy="256032"/>
          </a:xfrm>
          <a:prstGeom prst="rect">
            <a:avLst/>
          </a:prstGeom>
          <a:noFill/>
        </p:spPr>
        <p:txBody>
          <a:bodyPr wrap="square">
            <a:spAutoFit/>
          </a:bodyPr>
          <a:lstStyle/>
          <a:p>
            <a:pPr algn="ctr"/>
            <a:r>
              <a:rPr sz="900" b="0" i="0">
                <a:solidFill>
                  <a:srgbClr val="2E6CB8"/>
                </a:solidFill>
              </a:rPr>
              <a:t>KARTAL Consulting  |  kartal.com.ar  |  Fuente: First Capital Group</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274320" y="201168"/>
            <a:ext cx="8595360" cy="320040"/>
          </a:xfrm>
          <a:prstGeom prst="rect">
            <a:avLst/>
          </a:prstGeom>
          <a:noFill/>
        </p:spPr>
        <p:txBody>
          <a:bodyPr wrap="square">
            <a:spAutoFit/>
          </a:bodyPr>
          <a:lstStyle/>
          <a:p>
            <a:pPr algn="ctr"/>
            <a:r>
              <a:rPr sz="1300" b="1" i="0">
                <a:solidFill>
                  <a:srgbClr val="B8952A"/>
                </a:solidFill>
              </a:rPr>
              <a:t>QUIEN GANA, QUIEN PIERDE, QUE CAMBIA</a:t>
            </a:r>
          </a:p>
        </p:txBody>
      </p:sp>
      <p:sp>
        <p:nvSpPr>
          <p:cNvPr id="3" name="Rectangle 2"/>
          <p:cNvSpPr/>
          <p:nvPr/>
        </p:nvSpPr>
        <p:spPr>
          <a:xfrm>
            <a:off x="182880" y="640080"/>
            <a:ext cx="2743200" cy="39319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182880" y="640080"/>
            <a:ext cx="2743200" cy="457200"/>
          </a:xfrm>
          <a:prstGeom prst="rect">
            <a:avLst/>
          </a:prstGeom>
          <a:solidFill>
            <a:srgbClr val="14502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228600" y="667512"/>
            <a:ext cx="2651760" cy="411480"/>
          </a:xfrm>
          <a:prstGeom prst="rect">
            <a:avLst/>
          </a:prstGeom>
          <a:noFill/>
        </p:spPr>
        <p:txBody>
          <a:bodyPr wrap="square">
            <a:spAutoFit/>
          </a:bodyPr>
          <a:lstStyle/>
          <a:p>
            <a:pPr algn="ctr"/>
            <a:r>
              <a:rPr sz="1200" b="1" i="0">
                <a:solidFill>
                  <a:srgbClr val="FFFFFF"/>
                </a:solidFill>
              </a:rPr>
              <a:t>EXPORTADORES</a:t>
            </a:r>
          </a:p>
        </p:txBody>
      </p:sp>
      <p:sp>
        <p:nvSpPr>
          <p:cNvPr id="6" name="Rectangle 5"/>
          <p:cNvSpPr/>
          <p:nvPr/>
        </p:nvSpPr>
        <p:spPr>
          <a:xfrm>
            <a:off x="274320" y="1188720"/>
            <a:ext cx="2560320" cy="6858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20040" y="1234440"/>
            <a:ext cx="2468880" cy="594360"/>
          </a:xfrm>
          <a:prstGeom prst="rect">
            <a:avLst/>
          </a:prstGeom>
          <a:noFill/>
        </p:spPr>
        <p:txBody>
          <a:bodyPr wrap="square">
            <a:spAutoFit/>
          </a:bodyPr>
          <a:lstStyle/>
          <a:p>
            <a:pPr algn="ctr"/>
            <a:r>
              <a:rPr sz="1100" b="0" i="0">
                <a:solidFill>
                  <a:srgbClr val="FFFFFF"/>
                </a:solidFill>
              </a:rPr>
              <a:t>Tasas locales
4,5%-6,5% anual USD</a:t>
            </a:r>
          </a:p>
        </p:txBody>
      </p:sp>
      <p:sp>
        <p:nvSpPr>
          <p:cNvPr id="8" name="Rectangle 7"/>
          <p:cNvSpPr/>
          <p:nvPr/>
        </p:nvSpPr>
        <p:spPr>
          <a:xfrm>
            <a:off x="274320" y="2011680"/>
            <a:ext cx="2560320" cy="6858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320040" y="2057400"/>
            <a:ext cx="2468880" cy="594360"/>
          </a:xfrm>
          <a:prstGeom prst="rect">
            <a:avLst/>
          </a:prstGeom>
          <a:noFill/>
        </p:spPr>
        <p:txBody>
          <a:bodyPr wrap="square">
            <a:spAutoFit/>
          </a:bodyPr>
          <a:lstStyle/>
          <a:p>
            <a:pPr algn="ctr"/>
            <a:r>
              <a:rPr sz="1100" b="0" i="0">
                <a:solidFill>
                  <a:srgbClr val="FFFFFF"/>
                </a:solidFill>
              </a:rPr>
              <a:t>Plazos hasta
180 dias</a:t>
            </a:r>
          </a:p>
        </p:txBody>
      </p:sp>
      <p:sp>
        <p:nvSpPr>
          <p:cNvPr id="10" name="Rectangle 9"/>
          <p:cNvSpPr/>
          <p:nvPr/>
        </p:nvSpPr>
        <p:spPr>
          <a:xfrm>
            <a:off x="274320" y="2834640"/>
            <a:ext cx="2560320" cy="6858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20040" y="2880360"/>
            <a:ext cx="2468880" cy="594360"/>
          </a:xfrm>
          <a:prstGeom prst="rect">
            <a:avLst/>
          </a:prstGeom>
          <a:noFill/>
        </p:spPr>
        <p:txBody>
          <a:bodyPr wrap="square">
            <a:spAutoFit/>
          </a:bodyPr>
          <a:lstStyle/>
          <a:p>
            <a:pPr algn="ctr"/>
            <a:r>
              <a:rPr sz="1100" b="0" i="0">
                <a:solidFill>
                  <a:srgbClr val="FFFFFF"/>
                </a:solidFill>
              </a:rPr>
              <a:t>Sin gestion de
corresponsal externo</a:t>
            </a:r>
          </a:p>
        </p:txBody>
      </p:sp>
      <p:sp>
        <p:nvSpPr>
          <p:cNvPr id="12" name="TextBox 11"/>
          <p:cNvSpPr txBox="1"/>
          <p:nvPr/>
        </p:nvSpPr>
        <p:spPr>
          <a:xfrm>
            <a:off x="228600" y="4023360"/>
            <a:ext cx="2651760" cy="365760"/>
          </a:xfrm>
          <a:prstGeom prst="rect">
            <a:avLst/>
          </a:prstGeom>
          <a:noFill/>
        </p:spPr>
        <p:txBody>
          <a:bodyPr wrap="square">
            <a:spAutoFit/>
          </a:bodyPr>
          <a:lstStyle/>
          <a:p>
            <a:pPr algn="ctr"/>
            <a:r>
              <a:rPr sz="1000" b="1" i="1">
                <a:solidFill>
                  <a:srgbClr val="B8952A"/>
                </a:solidFill>
              </a:rPr>
              <a:t>Negociar ahora</a:t>
            </a:r>
          </a:p>
        </p:txBody>
      </p:sp>
      <p:sp>
        <p:nvSpPr>
          <p:cNvPr id="13" name="Rectangle 12"/>
          <p:cNvSpPr/>
          <p:nvPr/>
        </p:nvSpPr>
        <p:spPr>
          <a:xfrm>
            <a:off x="3154680" y="640080"/>
            <a:ext cx="2743200" cy="39319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3154680" y="640080"/>
            <a:ext cx="2743200" cy="457200"/>
          </a:xfrm>
          <a:prstGeom prst="rect">
            <a:avLst/>
          </a:prstGeom>
          <a:solidFill>
            <a:srgbClr val="1E46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200400" y="667512"/>
            <a:ext cx="2651760" cy="411480"/>
          </a:xfrm>
          <a:prstGeom prst="rect">
            <a:avLst/>
          </a:prstGeom>
          <a:noFill/>
        </p:spPr>
        <p:txBody>
          <a:bodyPr wrap="square">
            <a:spAutoFit/>
          </a:bodyPr>
          <a:lstStyle/>
          <a:p>
            <a:pPr algn="ctr"/>
            <a:r>
              <a:rPr sz="1200" b="1" i="0">
                <a:solidFill>
                  <a:srgbClr val="FFFFFF"/>
                </a:solidFill>
              </a:rPr>
              <a:t>BANCOS LOCALES</a:t>
            </a:r>
          </a:p>
        </p:txBody>
      </p:sp>
      <p:sp>
        <p:nvSpPr>
          <p:cNvPr id="16" name="Rectangle 15"/>
          <p:cNvSpPr/>
          <p:nvPr/>
        </p:nvSpPr>
        <p:spPr>
          <a:xfrm>
            <a:off x="3246120" y="1188720"/>
            <a:ext cx="2560320" cy="6858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3291840" y="1234440"/>
            <a:ext cx="2468880" cy="594360"/>
          </a:xfrm>
          <a:prstGeom prst="rect">
            <a:avLst/>
          </a:prstGeom>
          <a:noFill/>
        </p:spPr>
        <p:txBody>
          <a:bodyPr wrap="square">
            <a:spAutoFit/>
          </a:bodyPr>
          <a:lstStyle/>
          <a:p>
            <a:pPr algn="ctr"/>
            <a:r>
              <a:rPr sz="1100" b="0" i="0">
                <a:solidFill>
                  <a:srgbClr val="FFFFFF"/>
                </a:solidFill>
              </a:rPr>
              <a:t>Cartera USD
calidad alta</a:t>
            </a:r>
          </a:p>
        </p:txBody>
      </p:sp>
      <p:sp>
        <p:nvSpPr>
          <p:cNvPr id="18" name="Rectangle 17"/>
          <p:cNvSpPr/>
          <p:nvPr/>
        </p:nvSpPr>
        <p:spPr>
          <a:xfrm>
            <a:off x="3246120" y="2011680"/>
            <a:ext cx="2560320" cy="6858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3291840" y="2057400"/>
            <a:ext cx="2468880" cy="594360"/>
          </a:xfrm>
          <a:prstGeom prst="rect">
            <a:avLst/>
          </a:prstGeom>
          <a:noFill/>
        </p:spPr>
        <p:txBody>
          <a:bodyPr wrap="square">
            <a:spAutoFit/>
          </a:bodyPr>
          <a:lstStyle/>
          <a:p>
            <a:pPr algn="ctr"/>
            <a:r>
              <a:rPr sz="1100" b="0" i="0">
                <a:solidFill>
                  <a:srgbClr val="FFFFFF"/>
                </a:solidFill>
              </a:rPr>
              <a:t>+48% i.a.
en credito</a:t>
            </a:r>
          </a:p>
        </p:txBody>
      </p:sp>
      <p:sp>
        <p:nvSpPr>
          <p:cNvPr id="20" name="Rectangle 19"/>
          <p:cNvSpPr/>
          <p:nvPr/>
        </p:nvSpPr>
        <p:spPr>
          <a:xfrm>
            <a:off x="3246120" y="2834640"/>
            <a:ext cx="2560320" cy="6858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3291840" y="2880360"/>
            <a:ext cx="2468880" cy="594360"/>
          </a:xfrm>
          <a:prstGeom prst="rect">
            <a:avLst/>
          </a:prstGeom>
          <a:noFill/>
        </p:spPr>
        <p:txBody>
          <a:bodyPr wrap="square">
            <a:spAutoFit/>
          </a:bodyPr>
          <a:lstStyle/>
          <a:p>
            <a:pPr algn="ctr"/>
            <a:r>
              <a:rPr sz="1100" b="0" i="0">
                <a:solidFill>
                  <a:srgbClr val="FFFFFF"/>
                </a:solidFill>
              </a:rPr>
              <a:t>Depositos USD
+38% i.a.</a:t>
            </a:r>
          </a:p>
        </p:txBody>
      </p:sp>
      <p:sp>
        <p:nvSpPr>
          <p:cNvPr id="22" name="TextBox 21"/>
          <p:cNvSpPr txBox="1"/>
          <p:nvPr/>
        </p:nvSpPr>
        <p:spPr>
          <a:xfrm>
            <a:off x="3200400" y="4023360"/>
            <a:ext cx="2651760" cy="365760"/>
          </a:xfrm>
          <a:prstGeom prst="rect">
            <a:avLst/>
          </a:prstGeom>
          <a:noFill/>
        </p:spPr>
        <p:txBody>
          <a:bodyPr wrap="square">
            <a:spAutoFit/>
          </a:bodyPr>
          <a:lstStyle/>
          <a:p>
            <a:pPr algn="ctr"/>
            <a:r>
              <a:rPr sz="1000" b="1" i="1">
                <a:solidFill>
                  <a:srgbClr val="B8952A"/>
                </a:solidFill>
              </a:rPr>
              <a:t>Competir por el segmento agro/minero</a:t>
            </a:r>
          </a:p>
        </p:txBody>
      </p:sp>
      <p:sp>
        <p:nvSpPr>
          <p:cNvPr id="23" name="Rectangle 22"/>
          <p:cNvSpPr/>
          <p:nvPr/>
        </p:nvSpPr>
        <p:spPr>
          <a:xfrm>
            <a:off x="6126480" y="640080"/>
            <a:ext cx="2743200" cy="39319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6126480" y="640080"/>
            <a:ext cx="2743200" cy="457200"/>
          </a:xfrm>
          <a:prstGeom prst="rect">
            <a:avLst/>
          </a:prstGeom>
          <a:solidFill>
            <a:srgbClr val="64141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172200" y="667512"/>
            <a:ext cx="2651760" cy="411480"/>
          </a:xfrm>
          <a:prstGeom prst="rect">
            <a:avLst/>
          </a:prstGeom>
          <a:noFill/>
        </p:spPr>
        <p:txBody>
          <a:bodyPr wrap="square">
            <a:spAutoFit/>
          </a:bodyPr>
          <a:lstStyle/>
          <a:p>
            <a:pPr algn="ctr"/>
            <a:r>
              <a:rPr sz="1200" b="1" i="0">
                <a:solidFill>
                  <a:srgbClr val="FFFFFF"/>
                </a:solidFill>
              </a:rPr>
              <a:t>PREFINANCIACIONES
EXTERNAS</a:t>
            </a:r>
          </a:p>
        </p:txBody>
      </p:sp>
      <p:sp>
        <p:nvSpPr>
          <p:cNvPr id="26" name="Rectangle 25"/>
          <p:cNvSpPr/>
          <p:nvPr/>
        </p:nvSpPr>
        <p:spPr>
          <a:xfrm>
            <a:off x="6217920" y="1188720"/>
            <a:ext cx="2560320" cy="6858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263640" y="1234440"/>
            <a:ext cx="2468880" cy="594360"/>
          </a:xfrm>
          <a:prstGeom prst="rect">
            <a:avLst/>
          </a:prstGeom>
          <a:noFill/>
        </p:spPr>
        <p:txBody>
          <a:bodyPr wrap="square">
            <a:spAutoFit/>
          </a:bodyPr>
          <a:lstStyle/>
          <a:p>
            <a:pPr algn="ctr"/>
            <a:r>
              <a:rPr sz="1100" b="0" i="0">
                <a:solidFill>
                  <a:srgbClr val="FFFFFF"/>
                </a:solidFill>
              </a:rPr>
              <a:t>Colapsaron a
US$253M</a:t>
            </a:r>
          </a:p>
        </p:txBody>
      </p:sp>
      <p:sp>
        <p:nvSpPr>
          <p:cNvPr id="28" name="Rectangle 27"/>
          <p:cNvSpPr/>
          <p:nvPr/>
        </p:nvSpPr>
        <p:spPr>
          <a:xfrm>
            <a:off x="6217920" y="2011680"/>
            <a:ext cx="2560320" cy="6858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263640" y="2057400"/>
            <a:ext cx="2468880" cy="594360"/>
          </a:xfrm>
          <a:prstGeom prst="rect">
            <a:avLst/>
          </a:prstGeom>
          <a:noFill/>
        </p:spPr>
        <p:txBody>
          <a:bodyPr wrap="square">
            <a:spAutoFit/>
          </a:bodyPr>
          <a:lstStyle/>
          <a:p>
            <a:pPr algn="ctr"/>
            <a:r>
              <a:rPr sz="1100" b="0" i="0">
                <a:solidFill>
                  <a:srgbClr val="FFFFFF"/>
                </a:solidFill>
              </a:rPr>
              <a:t>Perdieron
competitividad</a:t>
            </a:r>
          </a:p>
        </p:txBody>
      </p:sp>
      <p:sp>
        <p:nvSpPr>
          <p:cNvPr id="30" name="Rectangle 29"/>
          <p:cNvSpPr/>
          <p:nvPr/>
        </p:nvSpPr>
        <p:spPr>
          <a:xfrm>
            <a:off x="6217920" y="2834640"/>
            <a:ext cx="2560320" cy="6858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263640" y="2880360"/>
            <a:ext cx="2468880" cy="594360"/>
          </a:xfrm>
          <a:prstGeom prst="rect">
            <a:avLst/>
          </a:prstGeom>
          <a:noFill/>
        </p:spPr>
        <p:txBody>
          <a:bodyPr wrap="square">
            <a:spAutoFit/>
          </a:bodyPr>
          <a:lstStyle/>
          <a:p>
            <a:pPr algn="ctr"/>
            <a:r>
              <a:rPr sz="1100" b="0" i="0">
                <a:solidFill>
                  <a:srgbClr val="FFFFFF"/>
                </a:solidFill>
              </a:rPr>
              <a:t>Spread vs
local: 50-150bps</a:t>
            </a:r>
          </a:p>
        </p:txBody>
      </p:sp>
      <p:sp>
        <p:nvSpPr>
          <p:cNvPr id="32" name="TextBox 31"/>
          <p:cNvSpPr txBox="1"/>
          <p:nvPr/>
        </p:nvSpPr>
        <p:spPr>
          <a:xfrm>
            <a:off x="6172200" y="4023360"/>
            <a:ext cx="2651760" cy="365760"/>
          </a:xfrm>
          <a:prstGeom prst="rect">
            <a:avLst/>
          </a:prstGeom>
          <a:noFill/>
        </p:spPr>
        <p:txBody>
          <a:bodyPr wrap="square">
            <a:spAutoFit/>
          </a:bodyPr>
          <a:lstStyle/>
          <a:p>
            <a:pPr algn="ctr"/>
            <a:r>
              <a:rPr sz="1000" b="1" i="1">
                <a:solidFill>
                  <a:srgbClr val="B8952A"/>
                </a:solidFill>
              </a:rPr>
              <a:t>Mercado perdido</a:t>
            </a:r>
          </a:p>
        </p:txBody>
      </p:sp>
      <p:sp>
        <p:nvSpPr>
          <p:cNvPr id="33" name="TextBox 32"/>
          <p:cNvSpPr txBox="1"/>
          <p:nvPr/>
        </p:nvSpPr>
        <p:spPr>
          <a:xfrm>
            <a:off x="91440" y="4846320"/>
            <a:ext cx="8961120" cy="256032"/>
          </a:xfrm>
          <a:prstGeom prst="rect">
            <a:avLst/>
          </a:prstGeom>
          <a:noFill/>
        </p:spPr>
        <p:txBody>
          <a:bodyPr wrap="square">
            <a:spAutoFit/>
          </a:bodyPr>
          <a:lstStyle/>
          <a:p>
            <a:pPr algn="ctr"/>
            <a:r>
              <a:rPr sz="900" b="1" i="1">
                <a:solidFill>
                  <a:srgbClr val="B8952A"/>
                </a:solidFill>
              </a:rPr>
              <a:t>«El cepo se fue y el dinero volvio a casa»</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4D96"/>
        </a:solidFill>
        <a:effectLst/>
      </p:bgPr>
    </p:bg>
    <p:spTree>
      <p:nvGrpSpPr>
        <p:cNvPr id="1" name=""/>
        <p:cNvGrpSpPr/>
        <p:nvPr/>
      </p:nvGrpSpPr>
      <p:grpSpPr/>
      <p:sp>
        <p:nvSpPr>
          <p:cNvPr id="2" name="TextBox 1"/>
          <p:cNvSpPr txBox="1"/>
          <p:nvPr/>
        </p:nvSpPr>
        <p:spPr>
          <a:xfrm>
            <a:off x="274320" y="201168"/>
            <a:ext cx="8595360" cy="320040"/>
          </a:xfrm>
          <a:prstGeom prst="rect">
            <a:avLst/>
          </a:prstGeom>
          <a:noFill/>
        </p:spPr>
        <p:txBody>
          <a:bodyPr wrap="square">
            <a:spAutoFit/>
          </a:bodyPr>
          <a:lstStyle/>
          <a:p>
            <a:pPr algn="ctr"/>
            <a:r>
              <a:rPr sz="1300" b="1" i="0">
                <a:solidFill>
                  <a:srgbClr val="B8952A"/>
                </a:solidFill>
              </a:rPr>
              <a:t>TRES MOVIMIENTOS. ESTA SEMANA.</a:t>
            </a:r>
          </a:p>
        </p:txBody>
      </p:sp>
      <p:sp>
        <p:nvSpPr>
          <p:cNvPr id="3" name="TextBox 2"/>
          <p:cNvSpPr txBox="1"/>
          <p:nvPr/>
        </p:nvSpPr>
        <p:spPr>
          <a:xfrm>
            <a:off x="274320" y="594360"/>
            <a:ext cx="1828800" cy="914400"/>
          </a:xfrm>
          <a:prstGeom prst="rect">
            <a:avLst/>
          </a:prstGeom>
          <a:noFill/>
        </p:spPr>
        <p:txBody>
          <a:bodyPr wrap="square">
            <a:spAutoFit/>
          </a:bodyPr>
          <a:lstStyle/>
          <a:p>
            <a:pPr algn="l"/>
            <a:r>
              <a:rPr sz="6000" b="1" i="0">
                <a:solidFill>
                  <a:srgbClr val="B8952A"/>
                </a:solidFill>
              </a:rPr>
              <a:t>01</a:t>
            </a:r>
          </a:p>
        </p:txBody>
      </p:sp>
      <p:sp>
        <p:nvSpPr>
          <p:cNvPr id="4" name="TextBox 3"/>
          <p:cNvSpPr txBox="1"/>
          <p:nvPr/>
        </p:nvSpPr>
        <p:spPr>
          <a:xfrm>
            <a:off x="2148840" y="658368"/>
            <a:ext cx="6766560" cy="320040"/>
          </a:xfrm>
          <a:prstGeom prst="rect">
            <a:avLst/>
          </a:prstGeom>
          <a:noFill/>
        </p:spPr>
        <p:txBody>
          <a:bodyPr wrap="square">
            <a:spAutoFit/>
          </a:bodyPr>
          <a:lstStyle/>
          <a:p>
            <a:pPr algn="l"/>
            <a:r>
              <a:rPr sz="2000" b="1" i="0">
                <a:solidFill>
                  <a:srgbClr val="FFFFFF"/>
                </a:solidFill>
              </a:rPr>
              <a:t>Para exportadores</a:t>
            </a:r>
          </a:p>
        </p:txBody>
      </p:sp>
      <p:sp>
        <p:nvSpPr>
          <p:cNvPr id="5" name="Rectangle 4"/>
          <p:cNvSpPr/>
          <p:nvPr/>
        </p:nvSpPr>
        <p:spPr>
          <a:xfrm>
            <a:off x="228600" y="1143000"/>
            <a:ext cx="274320" cy="384048"/>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228600" y="1143000"/>
            <a:ext cx="274320" cy="384048"/>
          </a:xfrm>
          <a:prstGeom prst="rect">
            <a:avLst/>
          </a:prstGeom>
          <a:noFill/>
        </p:spPr>
        <p:txBody>
          <a:bodyPr wrap="square">
            <a:spAutoFit/>
          </a:bodyPr>
          <a:lstStyle/>
          <a:p>
            <a:pPr algn="ctr"/>
            <a:r>
              <a:rPr sz="1400" b="1" i="0">
                <a:solidFill>
                  <a:srgbClr val="17253D"/>
                </a:solidFill>
              </a:rPr>
              <a:t>1</a:t>
            </a:r>
          </a:p>
        </p:txBody>
      </p:sp>
      <p:sp>
        <p:nvSpPr>
          <p:cNvPr id="7" name="TextBox 6"/>
          <p:cNvSpPr txBox="1"/>
          <p:nvPr/>
        </p:nvSpPr>
        <p:spPr>
          <a:xfrm>
            <a:off x="594360" y="1115568"/>
            <a:ext cx="8412480" cy="658368"/>
          </a:xfrm>
          <a:prstGeom prst="rect">
            <a:avLst/>
          </a:prstGeom>
          <a:noFill/>
        </p:spPr>
        <p:txBody>
          <a:bodyPr wrap="square">
            <a:spAutoFit/>
          </a:bodyPr>
          <a:lstStyle/>
          <a:p>
            <a:pPr algn="l"/>
            <a:r>
              <a:rPr sz="1400" b="1">
                <a:solidFill>
                  <a:srgbClr val="B8952A"/>
                </a:solidFill>
              </a:rPr>
              <a:t>Renegociar </a:t>
            </a:r>
            <a:r>
              <a:rPr sz="1400" b="0">
                <a:solidFill>
                  <a:srgbClr val="FFFFFF"/>
                </a:solidFill>
              </a:rPr>
              <a:t>lineas de prefinanciacion: target &lt; 5,5% anual en USD</a:t>
            </a:r>
          </a:p>
        </p:txBody>
      </p:sp>
      <p:sp>
        <p:nvSpPr>
          <p:cNvPr id="8" name="Rectangle 7"/>
          <p:cNvSpPr/>
          <p:nvPr/>
        </p:nvSpPr>
        <p:spPr>
          <a:xfrm>
            <a:off x="228600" y="1892807"/>
            <a:ext cx="274320" cy="384048"/>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228600" y="1892807"/>
            <a:ext cx="274320" cy="384048"/>
          </a:xfrm>
          <a:prstGeom prst="rect">
            <a:avLst/>
          </a:prstGeom>
          <a:noFill/>
        </p:spPr>
        <p:txBody>
          <a:bodyPr wrap="square">
            <a:spAutoFit/>
          </a:bodyPr>
          <a:lstStyle/>
          <a:p>
            <a:pPr algn="ctr"/>
            <a:r>
              <a:rPr sz="1400" b="1" i="0">
                <a:solidFill>
                  <a:srgbClr val="17253D"/>
                </a:solidFill>
              </a:rPr>
              <a:t>2</a:t>
            </a:r>
          </a:p>
        </p:txBody>
      </p:sp>
      <p:sp>
        <p:nvSpPr>
          <p:cNvPr id="10" name="TextBox 9"/>
          <p:cNvSpPr txBox="1"/>
          <p:nvPr/>
        </p:nvSpPr>
        <p:spPr>
          <a:xfrm>
            <a:off x="594360" y="1865376"/>
            <a:ext cx="8412480" cy="658368"/>
          </a:xfrm>
          <a:prstGeom prst="rect">
            <a:avLst/>
          </a:prstGeom>
          <a:noFill/>
        </p:spPr>
        <p:txBody>
          <a:bodyPr wrap="square">
            <a:spAutoFit/>
          </a:bodyPr>
          <a:lstStyle/>
          <a:p>
            <a:pPr algn="l"/>
            <a:r>
              <a:rPr sz="1400" b="1">
                <a:solidFill>
                  <a:srgbClr val="B8952A"/>
                </a:solidFill>
              </a:rPr>
              <a:t>Extender </a:t>
            </a:r>
            <a:r>
              <a:rPr sz="1400" b="0">
                <a:solidFill>
                  <a:srgbClr val="FFFFFF"/>
                </a:solidFill>
              </a:rPr>
              <a:t>plazos de 90 a 180 dias — las condiciones actuales son maximas del ciclo</a:t>
            </a:r>
          </a:p>
        </p:txBody>
      </p:sp>
      <p:sp>
        <p:nvSpPr>
          <p:cNvPr id="11" name="Rectangle 10"/>
          <p:cNvSpPr/>
          <p:nvPr/>
        </p:nvSpPr>
        <p:spPr>
          <a:xfrm>
            <a:off x="228600" y="2642615"/>
            <a:ext cx="274320" cy="384048"/>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228600" y="2642615"/>
            <a:ext cx="274320" cy="384048"/>
          </a:xfrm>
          <a:prstGeom prst="rect">
            <a:avLst/>
          </a:prstGeom>
          <a:noFill/>
        </p:spPr>
        <p:txBody>
          <a:bodyPr wrap="square">
            <a:spAutoFit/>
          </a:bodyPr>
          <a:lstStyle/>
          <a:p>
            <a:pPr algn="ctr"/>
            <a:r>
              <a:rPr sz="1400" b="1" i="0">
                <a:solidFill>
                  <a:srgbClr val="17253D"/>
                </a:solidFill>
              </a:rPr>
              <a:t>3</a:t>
            </a:r>
          </a:p>
        </p:txBody>
      </p:sp>
      <p:sp>
        <p:nvSpPr>
          <p:cNvPr id="13" name="TextBox 12"/>
          <p:cNvSpPr txBox="1"/>
          <p:nvPr/>
        </p:nvSpPr>
        <p:spPr>
          <a:xfrm>
            <a:off x="594360" y="2615184"/>
            <a:ext cx="8412480" cy="658368"/>
          </a:xfrm>
          <a:prstGeom prst="rect">
            <a:avLst/>
          </a:prstGeom>
          <a:noFill/>
        </p:spPr>
        <p:txBody>
          <a:bodyPr wrap="square">
            <a:spAutoFit/>
          </a:bodyPr>
          <a:lstStyle/>
          <a:p>
            <a:pPr algn="l"/>
            <a:r>
              <a:rPr sz="1400" b="1">
                <a:solidFill>
                  <a:srgbClr val="B8952A"/>
                </a:solidFill>
              </a:rPr>
              <a:t>Diversificar </a:t>
            </a:r>
            <a:r>
              <a:rPr sz="1400" b="0">
                <a:solidFill>
                  <a:srgbClr val="FFFFFF"/>
                </a:solidFill>
              </a:rPr>
              <a:t>pool bancario: agregar al menos 1 banco mediano con credito en USD</a:t>
            </a:r>
          </a:p>
        </p:txBody>
      </p:sp>
      <p:sp>
        <p:nvSpPr>
          <p:cNvPr id="14" name="Rectangle 13"/>
          <p:cNvSpPr/>
          <p:nvPr/>
        </p:nvSpPr>
        <p:spPr>
          <a:xfrm>
            <a:off x="228600" y="4133087"/>
            <a:ext cx="8686800" cy="5029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20040" y="4169663"/>
            <a:ext cx="8503920" cy="393192"/>
          </a:xfrm>
          <a:prstGeom prst="rect">
            <a:avLst/>
          </a:prstGeom>
          <a:noFill/>
        </p:spPr>
        <p:txBody>
          <a:bodyPr wrap="square">
            <a:spAutoFit/>
          </a:bodyPr>
          <a:lstStyle/>
          <a:p>
            <a:pPr algn="ctr"/>
            <a:r>
              <a:rPr sz="1300" b="1" i="1">
                <a:solidFill>
                  <a:srgbClr val="5B91CC"/>
                </a:solidFill>
              </a:rPr>
              <a:t>El momento del ciclo financiero es excepcional. Las condiciones no esperan.</a:t>
            </a:r>
          </a:p>
        </p:txBody>
      </p:sp>
      <p:sp>
        <p:nvSpPr>
          <p:cNvPr id="16" name="TextBox 15"/>
          <p:cNvSpPr txBox="1"/>
          <p:nvPr/>
        </p:nvSpPr>
        <p:spPr>
          <a:xfrm>
            <a:off x="91440" y="4846320"/>
            <a:ext cx="8961120" cy="256032"/>
          </a:xfrm>
          <a:prstGeom prst="rect">
            <a:avLst/>
          </a:prstGeom>
          <a:noFill/>
        </p:spPr>
        <p:txBody>
          <a:bodyPr wrap="square">
            <a:spAutoFit/>
          </a:bodyPr>
          <a:lstStyle/>
          <a:p>
            <a:pPr algn="ctr"/>
            <a:r>
              <a:rPr sz="900" b="1" i="1">
                <a:solidFill>
                  <a:srgbClr val="B8952A"/>
                </a:solidFill>
              </a:rPr>
              <a:t>«El cepo se fue y el dinero volvio a casa»</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274320" y="201168"/>
            <a:ext cx="8595360" cy="320040"/>
          </a:xfrm>
          <a:prstGeom prst="rect">
            <a:avLst/>
          </a:prstGeom>
          <a:noFill/>
        </p:spPr>
        <p:txBody>
          <a:bodyPr wrap="square">
            <a:spAutoFit/>
          </a:bodyPr>
          <a:lstStyle/>
          <a:p>
            <a:pPr algn="ctr"/>
            <a:r>
              <a:rPr sz="1300" b="1" i="0">
                <a:solidFill>
                  <a:srgbClr val="B8952A"/>
                </a:solidFill>
              </a:rPr>
              <a:t>QUE PUEDE PASAR DESDE AQUI</a:t>
            </a:r>
          </a:p>
        </p:txBody>
      </p:sp>
      <p:sp>
        <p:nvSpPr>
          <p:cNvPr id="3" name="Rectangle 2"/>
          <p:cNvSpPr/>
          <p:nvPr/>
        </p:nvSpPr>
        <p:spPr>
          <a:xfrm>
            <a:off x="182880" y="640080"/>
            <a:ext cx="2743200" cy="3977639"/>
          </a:xfrm>
          <a:prstGeom prst="rect">
            <a:avLst/>
          </a:prstGeom>
          <a:solidFill>
            <a:srgbClr val="141E3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182880" y="640080"/>
            <a:ext cx="2743200" cy="438912"/>
          </a:xfrm>
          <a:prstGeom prst="rect">
            <a:avLst/>
          </a:prstGeom>
          <a:solidFill>
            <a:srgbClr val="1E46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228600" y="676656"/>
            <a:ext cx="2651760" cy="365760"/>
          </a:xfrm>
          <a:prstGeom prst="rect">
            <a:avLst/>
          </a:prstGeom>
          <a:noFill/>
        </p:spPr>
        <p:txBody>
          <a:bodyPr wrap="square">
            <a:spAutoFit/>
          </a:bodyPr>
          <a:lstStyle/>
          <a:p>
            <a:pPr algn="ctr"/>
            <a:r>
              <a:rPr sz="1200" b="1" i="0">
                <a:solidFill>
                  <a:srgbClr val="FFFFFF"/>
                </a:solidFill>
              </a:rPr>
              <a:t>BASE (50%)</a:t>
            </a:r>
          </a:p>
        </p:txBody>
      </p:sp>
      <p:sp>
        <p:nvSpPr>
          <p:cNvPr id="6" name="TextBox 5"/>
          <p:cNvSpPr txBox="1"/>
          <p:nvPr/>
        </p:nvSpPr>
        <p:spPr>
          <a:xfrm>
            <a:off x="274320" y="1143000"/>
            <a:ext cx="2560320" cy="256032"/>
          </a:xfrm>
          <a:prstGeom prst="rect">
            <a:avLst/>
          </a:prstGeom>
          <a:noFill/>
        </p:spPr>
        <p:txBody>
          <a:bodyPr wrap="square">
            <a:spAutoFit/>
          </a:bodyPr>
          <a:lstStyle/>
          <a:p>
            <a:pPr algn="l"/>
            <a:r>
              <a:rPr sz="900" b="1" i="0">
                <a:solidFill>
                  <a:srgbClr val="B8952A"/>
                </a:solidFill>
              </a:rPr>
              <a:t>Situacion</a:t>
            </a:r>
          </a:p>
        </p:txBody>
      </p:sp>
      <p:sp>
        <p:nvSpPr>
          <p:cNvPr id="7" name="TextBox 6"/>
          <p:cNvSpPr txBox="1"/>
          <p:nvPr/>
        </p:nvSpPr>
        <p:spPr>
          <a:xfrm>
            <a:off x="274320" y="1389888"/>
            <a:ext cx="2560320" cy="548640"/>
          </a:xfrm>
          <a:prstGeom prst="rect">
            <a:avLst/>
          </a:prstGeom>
          <a:noFill/>
        </p:spPr>
        <p:txBody>
          <a:bodyPr wrap="square">
            <a:spAutoFit/>
          </a:bodyPr>
          <a:lstStyle/>
          <a:p>
            <a:pPr algn="l"/>
            <a:r>
              <a:rPr sz="1200" b="0" i="0">
                <a:solidFill>
                  <a:srgbClr val="FFFFFF"/>
                </a:solidFill>
              </a:rPr>
              <a:t>Expansion sostenida
del credito en USD</a:t>
            </a:r>
          </a:p>
        </p:txBody>
      </p:sp>
      <p:sp>
        <p:nvSpPr>
          <p:cNvPr id="8" name="TextBox 7"/>
          <p:cNvSpPr txBox="1"/>
          <p:nvPr/>
        </p:nvSpPr>
        <p:spPr>
          <a:xfrm>
            <a:off x="274320" y="2011680"/>
            <a:ext cx="2560320" cy="256032"/>
          </a:xfrm>
          <a:prstGeom prst="rect">
            <a:avLst/>
          </a:prstGeom>
          <a:noFill/>
        </p:spPr>
        <p:txBody>
          <a:bodyPr wrap="square">
            <a:spAutoFit/>
          </a:bodyPr>
          <a:lstStyle/>
          <a:p>
            <a:pPr algn="l"/>
            <a:r>
              <a:rPr sz="900" b="1" i="0">
                <a:solidFill>
                  <a:srgbClr val="B8952A"/>
                </a:solidFill>
              </a:rPr>
              <a:t>Proyeccion</a:t>
            </a:r>
          </a:p>
        </p:txBody>
      </p:sp>
      <p:sp>
        <p:nvSpPr>
          <p:cNvPr id="9" name="TextBox 8"/>
          <p:cNvSpPr txBox="1"/>
          <p:nvPr/>
        </p:nvSpPr>
        <p:spPr>
          <a:xfrm>
            <a:off x="274320" y="2258568"/>
            <a:ext cx="2560320" cy="548640"/>
          </a:xfrm>
          <a:prstGeom prst="rect">
            <a:avLst/>
          </a:prstGeom>
          <a:noFill/>
        </p:spPr>
        <p:txBody>
          <a:bodyPr wrap="square">
            <a:spAutoFit/>
          </a:bodyPr>
          <a:lstStyle/>
          <a:p>
            <a:pPr algn="l"/>
            <a:r>
              <a:rPr sz="1200" b="0" i="0">
                <a:solidFill>
                  <a:srgbClr val="5B91CC"/>
                </a:solidFill>
              </a:rPr>
              <a:t>Saldo llega a
US$28.000M en dic-26</a:t>
            </a:r>
          </a:p>
        </p:txBody>
      </p:sp>
      <p:sp>
        <p:nvSpPr>
          <p:cNvPr id="10" name="TextBox 9"/>
          <p:cNvSpPr txBox="1"/>
          <p:nvPr/>
        </p:nvSpPr>
        <p:spPr>
          <a:xfrm>
            <a:off x="274320" y="2880360"/>
            <a:ext cx="2560320" cy="256032"/>
          </a:xfrm>
          <a:prstGeom prst="rect">
            <a:avLst/>
          </a:prstGeom>
          <a:noFill/>
        </p:spPr>
        <p:txBody>
          <a:bodyPr wrap="square">
            <a:spAutoFit/>
          </a:bodyPr>
          <a:lstStyle/>
          <a:p>
            <a:pPr algn="l"/>
            <a:r>
              <a:rPr sz="900" b="1" i="0">
                <a:solidFill>
                  <a:srgbClr val="B8952A"/>
                </a:solidFill>
              </a:rPr>
              <a:t>Accion</a:t>
            </a:r>
          </a:p>
        </p:txBody>
      </p:sp>
      <p:sp>
        <p:nvSpPr>
          <p:cNvPr id="11" name="TextBox 10"/>
          <p:cNvSpPr txBox="1"/>
          <p:nvPr/>
        </p:nvSpPr>
        <p:spPr>
          <a:xfrm>
            <a:off x="274320" y="3127248"/>
            <a:ext cx="2560320" cy="640080"/>
          </a:xfrm>
          <a:prstGeom prst="rect">
            <a:avLst/>
          </a:prstGeom>
          <a:noFill/>
        </p:spPr>
        <p:txBody>
          <a:bodyPr wrap="square">
            <a:spAutoFit/>
          </a:bodyPr>
          <a:lstStyle/>
          <a:p>
            <a:pPr algn="l"/>
            <a:r>
              <a:rPr sz="1100" b="0" i="0">
                <a:solidFill>
                  <a:srgbClr val="FFFFFF"/>
                </a:solidFill>
              </a:rPr>
              <a:t>Profundizar CAPEX
en USD ahora</a:t>
            </a:r>
          </a:p>
        </p:txBody>
      </p:sp>
      <p:sp>
        <p:nvSpPr>
          <p:cNvPr id="12" name="Rectangle 11"/>
          <p:cNvSpPr/>
          <p:nvPr/>
        </p:nvSpPr>
        <p:spPr>
          <a:xfrm>
            <a:off x="3154680" y="640080"/>
            <a:ext cx="2743200" cy="3977639"/>
          </a:xfrm>
          <a:prstGeom prst="rect">
            <a:avLst/>
          </a:prstGeom>
          <a:solidFill>
            <a:srgbClr val="141E3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3154680" y="640080"/>
            <a:ext cx="2743200" cy="438912"/>
          </a:xfrm>
          <a:prstGeom prst="rect">
            <a:avLst/>
          </a:prstGeom>
          <a:solidFill>
            <a:srgbClr val="14502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200400" y="676656"/>
            <a:ext cx="2651760" cy="365760"/>
          </a:xfrm>
          <a:prstGeom prst="rect">
            <a:avLst/>
          </a:prstGeom>
          <a:noFill/>
        </p:spPr>
        <p:txBody>
          <a:bodyPr wrap="square">
            <a:spAutoFit/>
          </a:bodyPr>
          <a:lstStyle/>
          <a:p>
            <a:pPr algn="ctr"/>
            <a:r>
              <a:rPr sz="1200" b="1" i="0">
                <a:solidFill>
                  <a:srgbClr val="FFFFFF"/>
                </a:solidFill>
              </a:rPr>
              <a:t>OPTIMISTA (30%)</a:t>
            </a:r>
          </a:p>
        </p:txBody>
      </p:sp>
      <p:sp>
        <p:nvSpPr>
          <p:cNvPr id="15" name="TextBox 14"/>
          <p:cNvSpPr txBox="1"/>
          <p:nvPr/>
        </p:nvSpPr>
        <p:spPr>
          <a:xfrm>
            <a:off x="3246120" y="1143000"/>
            <a:ext cx="2560320" cy="256032"/>
          </a:xfrm>
          <a:prstGeom prst="rect">
            <a:avLst/>
          </a:prstGeom>
          <a:noFill/>
        </p:spPr>
        <p:txBody>
          <a:bodyPr wrap="square">
            <a:spAutoFit/>
          </a:bodyPr>
          <a:lstStyle/>
          <a:p>
            <a:pPr algn="l"/>
            <a:r>
              <a:rPr sz="900" b="1" i="0">
                <a:solidFill>
                  <a:srgbClr val="B8952A"/>
                </a:solidFill>
              </a:rPr>
              <a:t>Situacion</a:t>
            </a:r>
          </a:p>
        </p:txBody>
      </p:sp>
      <p:sp>
        <p:nvSpPr>
          <p:cNvPr id="16" name="TextBox 15"/>
          <p:cNvSpPr txBox="1"/>
          <p:nvPr/>
        </p:nvSpPr>
        <p:spPr>
          <a:xfrm>
            <a:off x="3246120" y="1389888"/>
            <a:ext cx="2560320" cy="548640"/>
          </a:xfrm>
          <a:prstGeom prst="rect">
            <a:avLst/>
          </a:prstGeom>
          <a:noFill/>
        </p:spPr>
        <p:txBody>
          <a:bodyPr wrap="square">
            <a:spAutoFit/>
          </a:bodyPr>
          <a:lstStyle/>
          <a:p>
            <a:pPr algn="l"/>
            <a:r>
              <a:rPr sz="1200" b="0" i="0">
                <a:solidFill>
                  <a:srgbClr val="FFFFFF"/>
                </a:solidFill>
              </a:rPr>
              <a:t>Exportaciones record +
boom prendario USD</a:t>
            </a:r>
          </a:p>
        </p:txBody>
      </p:sp>
      <p:sp>
        <p:nvSpPr>
          <p:cNvPr id="17" name="TextBox 16"/>
          <p:cNvSpPr txBox="1"/>
          <p:nvPr/>
        </p:nvSpPr>
        <p:spPr>
          <a:xfrm>
            <a:off x="3246120" y="2011680"/>
            <a:ext cx="2560320" cy="256032"/>
          </a:xfrm>
          <a:prstGeom prst="rect">
            <a:avLst/>
          </a:prstGeom>
          <a:noFill/>
        </p:spPr>
        <p:txBody>
          <a:bodyPr wrap="square">
            <a:spAutoFit/>
          </a:bodyPr>
          <a:lstStyle/>
          <a:p>
            <a:pPr algn="l"/>
            <a:r>
              <a:rPr sz="900" b="1" i="0">
                <a:solidFill>
                  <a:srgbClr val="B8952A"/>
                </a:solidFill>
              </a:rPr>
              <a:t>Proyeccion</a:t>
            </a:r>
          </a:p>
        </p:txBody>
      </p:sp>
      <p:sp>
        <p:nvSpPr>
          <p:cNvPr id="18" name="TextBox 17"/>
          <p:cNvSpPr txBox="1"/>
          <p:nvPr/>
        </p:nvSpPr>
        <p:spPr>
          <a:xfrm>
            <a:off x="3246120" y="2258568"/>
            <a:ext cx="2560320" cy="548640"/>
          </a:xfrm>
          <a:prstGeom prst="rect">
            <a:avLst/>
          </a:prstGeom>
          <a:noFill/>
        </p:spPr>
        <p:txBody>
          <a:bodyPr wrap="square">
            <a:spAutoFit/>
          </a:bodyPr>
          <a:lstStyle/>
          <a:p>
            <a:pPr algn="l"/>
            <a:r>
              <a:rPr sz="1200" b="0" i="0">
                <a:solidFill>
                  <a:srgbClr val="5B91CC"/>
                </a:solidFill>
              </a:rPr>
              <a:t>Saldo supera
US$30.000M</a:t>
            </a:r>
          </a:p>
        </p:txBody>
      </p:sp>
      <p:sp>
        <p:nvSpPr>
          <p:cNvPr id="19" name="TextBox 18"/>
          <p:cNvSpPr txBox="1"/>
          <p:nvPr/>
        </p:nvSpPr>
        <p:spPr>
          <a:xfrm>
            <a:off x="3246120" y="2880360"/>
            <a:ext cx="2560320" cy="256032"/>
          </a:xfrm>
          <a:prstGeom prst="rect">
            <a:avLst/>
          </a:prstGeom>
          <a:noFill/>
        </p:spPr>
        <p:txBody>
          <a:bodyPr wrap="square">
            <a:spAutoFit/>
          </a:bodyPr>
          <a:lstStyle/>
          <a:p>
            <a:pPr algn="l"/>
            <a:r>
              <a:rPr sz="900" b="1" i="0">
                <a:solidFill>
                  <a:srgbClr val="B8952A"/>
                </a:solidFill>
              </a:rPr>
              <a:t>Accion</a:t>
            </a:r>
          </a:p>
        </p:txBody>
      </p:sp>
      <p:sp>
        <p:nvSpPr>
          <p:cNvPr id="20" name="TextBox 19"/>
          <p:cNvSpPr txBox="1"/>
          <p:nvPr/>
        </p:nvSpPr>
        <p:spPr>
          <a:xfrm>
            <a:off x="3246120" y="3127248"/>
            <a:ext cx="2560320" cy="640080"/>
          </a:xfrm>
          <a:prstGeom prst="rect">
            <a:avLst/>
          </a:prstGeom>
          <a:noFill/>
        </p:spPr>
        <p:txBody>
          <a:bodyPr wrap="square">
            <a:spAutoFit/>
          </a:bodyPr>
          <a:lstStyle/>
          <a:p>
            <a:pPr algn="l"/>
            <a:r>
              <a:rPr sz="1100" b="0" i="0">
                <a:solidFill>
                  <a:srgbClr val="FFFFFF"/>
                </a:solidFill>
              </a:rPr>
              <a:t>Maxima ventana de
inversion en activos USD</a:t>
            </a:r>
          </a:p>
        </p:txBody>
      </p:sp>
      <p:sp>
        <p:nvSpPr>
          <p:cNvPr id="21" name="Rectangle 20"/>
          <p:cNvSpPr/>
          <p:nvPr/>
        </p:nvSpPr>
        <p:spPr>
          <a:xfrm>
            <a:off x="6126480" y="640080"/>
            <a:ext cx="2743200" cy="3977639"/>
          </a:xfrm>
          <a:prstGeom prst="rect">
            <a:avLst/>
          </a:prstGeom>
          <a:solidFill>
            <a:srgbClr val="141E3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126480" y="640080"/>
            <a:ext cx="2743200" cy="438912"/>
          </a:xfrm>
          <a:prstGeom prst="rect">
            <a:avLst/>
          </a:prstGeom>
          <a:solidFill>
            <a:srgbClr val="64141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172200" y="676656"/>
            <a:ext cx="2651760" cy="365760"/>
          </a:xfrm>
          <a:prstGeom prst="rect">
            <a:avLst/>
          </a:prstGeom>
          <a:noFill/>
        </p:spPr>
        <p:txBody>
          <a:bodyPr wrap="square">
            <a:spAutoFit/>
          </a:bodyPr>
          <a:lstStyle/>
          <a:p>
            <a:pPr algn="ctr"/>
            <a:r>
              <a:rPr sz="1200" b="1" i="0">
                <a:solidFill>
                  <a:srgbClr val="FFFFFF"/>
                </a:solidFill>
              </a:rPr>
              <a:t>ADVERSO (20%)</a:t>
            </a:r>
          </a:p>
        </p:txBody>
      </p:sp>
      <p:sp>
        <p:nvSpPr>
          <p:cNvPr id="24" name="TextBox 23"/>
          <p:cNvSpPr txBox="1"/>
          <p:nvPr/>
        </p:nvSpPr>
        <p:spPr>
          <a:xfrm>
            <a:off x="6217920" y="1143000"/>
            <a:ext cx="2560320" cy="256032"/>
          </a:xfrm>
          <a:prstGeom prst="rect">
            <a:avLst/>
          </a:prstGeom>
          <a:noFill/>
        </p:spPr>
        <p:txBody>
          <a:bodyPr wrap="square">
            <a:spAutoFit/>
          </a:bodyPr>
          <a:lstStyle/>
          <a:p>
            <a:pPr algn="l"/>
            <a:r>
              <a:rPr sz="900" b="1" i="0">
                <a:solidFill>
                  <a:srgbClr val="B8952A"/>
                </a:solidFill>
              </a:rPr>
              <a:t>Situacion</a:t>
            </a:r>
          </a:p>
        </p:txBody>
      </p:sp>
      <p:sp>
        <p:nvSpPr>
          <p:cNvPr id="25" name="TextBox 24"/>
          <p:cNvSpPr txBox="1"/>
          <p:nvPr/>
        </p:nvSpPr>
        <p:spPr>
          <a:xfrm>
            <a:off x="6217920" y="1389888"/>
            <a:ext cx="2560320" cy="548640"/>
          </a:xfrm>
          <a:prstGeom prst="rect">
            <a:avLst/>
          </a:prstGeom>
          <a:noFill/>
        </p:spPr>
        <p:txBody>
          <a:bodyPr wrap="square">
            <a:spAutoFit/>
          </a:bodyPr>
          <a:lstStyle/>
          <a:p>
            <a:pPr algn="l"/>
            <a:r>
              <a:rPr sz="1200" b="0" i="0">
                <a:solidFill>
                  <a:srgbClr val="FFFFFF"/>
                </a:solidFill>
              </a:rPr>
              <a:t>Shock externo o
ruido politico 2027</a:t>
            </a:r>
          </a:p>
        </p:txBody>
      </p:sp>
      <p:sp>
        <p:nvSpPr>
          <p:cNvPr id="26" name="TextBox 25"/>
          <p:cNvSpPr txBox="1"/>
          <p:nvPr/>
        </p:nvSpPr>
        <p:spPr>
          <a:xfrm>
            <a:off x="6217920" y="2011680"/>
            <a:ext cx="2560320" cy="256032"/>
          </a:xfrm>
          <a:prstGeom prst="rect">
            <a:avLst/>
          </a:prstGeom>
          <a:noFill/>
        </p:spPr>
        <p:txBody>
          <a:bodyPr wrap="square">
            <a:spAutoFit/>
          </a:bodyPr>
          <a:lstStyle/>
          <a:p>
            <a:pPr algn="l"/>
            <a:r>
              <a:rPr sz="900" b="1" i="0">
                <a:solidFill>
                  <a:srgbClr val="B8952A"/>
                </a:solidFill>
              </a:rPr>
              <a:t>Proyeccion</a:t>
            </a:r>
          </a:p>
        </p:txBody>
      </p:sp>
      <p:sp>
        <p:nvSpPr>
          <p:cNvPr id="27" name="TextBox 26"/>
          <p:cNvSpPr txBox="1"/>
          <p:nvPr/>
        </p:nvSpPr>
        <p:spPr>
          <a:xfrm>
            <a:off x="6217920" y="2258568"/>
            <a:ext cx="2560320" cy="548640"/>
          </a:xfrm>
          <a:prstGeom prst="rect">
            <a:avLst/>
          </a:prstGeom>
          <a:noFill/>
        </p:spPr>
        <p:txBody>
          <a:bodyPr wrap="square">
            <a:spAutoFit/>
          </a:bodyPr>
          <a:lstStyle/>
          <a:p>
            <a:pPr algn="l"/>
            <a:r>
              <a:rPr sz="1200" b="0" i="0">
                <a:solidFill>
                  <a:srgbClr val="5B91CC"/>
                </a:solidFill>
              </a:rPr>
              <a:t>Correccion
10-15% en cartera</a:t>
            </a:r>
          </a:p>
        </p:txBody>
      </p:sp>
      <p:sp>
        <p:nvSpPr>
          <p:cNvPr id="28" name="TextBox 27"/>
          <p:cNvSpPr txBox="1"/>
          <p:nvPr/>
        </p:nvSpPr>
        <p:spPr>
          <a:xfrm>
            <a:off x="6217920" y="2880360"/>
            <a:ext cx="2560320" cy="256032"/>
          </a:xfrm>
          <a:prstGeom prst="rect">
            <a:avLst/>
          </a:prstGeom>
          <a:noFill/>
        </p:spPr>
        <p:txBody>
          <a:bodyPr wrap="square">
            <a:spAutoFit/>
          </a:bodyPr>
          <a:lstStyle/>
          <a:p>
            <a:pPr algn="l"/>
            <a:r>
              <a:rPr sz="900" b="1" i="0">
                <a:solidFill>
                  <a:srgbClr val="B8952A"/>
                </a:solidFill>
              </a:rPr>
              <a:t>Accion</a:t>
            </a:r>
          </a:p>
        </p:txBody>
      </p:sp>
      <p:sp>
        <p:nvSpPr>
          <p:cNvPr id="29" name="TextBox 28"/>
          <p:cNvSpPr txBox="1"/>
          <p:nvPr/>
        </p:nvSpPr>
        <p:spPr>
          <a:xfrm>
            <a:off x="6217920" y="3127248"/>
            <a:ext cx="2560320" cy="640080"/>
          </a:xfrm>
          <a:prstGeom prst="rect">
            <a:avLst/>
          </a:prstGeom>
          <a:noFill/>
        </p:spPr>
        <p:txBody>
          <a:bodyPr wrap="square">
            <a:spAutoFit/>
          </a:bodyPr>
          <a:lstStyle/>
          <a:p>
            <a:pPr algn="l"/>
            <a:r>
              <a:rPr sz="1100" b="0" i="0">
                <a:solidFill>
                  <a:srgbClr val="FFFFFF"/>
                </a:solidFill>
              </a:rPr>
              <a:t>Fijar tasas ahora,
coberturas parciales</a:t>
            </a:r>
          </a:p>
        </p:txBody>
      </p:sp>
      <p:sp>
        <p:nvSpPr>
          <p:cNvPr id="30" name="TextBox 29"/>
          <p:cNvSpPr txBox="1"/>
          <p:nvPr/>
        </p:nvSpPr>
        <p:spPr>
          <a:xfrm>
            <a:off x="91440" y="4846320"/>
            <a:ext cx="8961120" cy="256032"/>
          </a:xfrm>
          <a:prstGeom prst="rect">
            <a:avLst/>
          </a:prstGeom>
          <a:noFill/>
        </p:spPr>
        <p:txBody>
          <a:bodyPr wrap="square">
            <a:spAutoFit/>
          </a:bodyPr>
          <a:lstStyle/>
          <a:p>
            <a:pPr algn="ctr"/>
            <a:r>
              <a:rPr sz="900" b="1" i="1">
                <a:solidFill>
                  <a:srgbClr val="B8952A"/>
                </a:solidFill>
              </a:rPr>
              <a:t>«El cepo se fue y el dinero volvio a casa»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