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PORTADA. Argentina vive el mayor boom hipotecario desde 2018. 69.461 escrituras en CABA en 2025 — maximo en dos decadas. 14.000 operaciones con credito UVA — +180% interanual. Las tasas cayeron del 17% al 5,8% mas UVA en tres movimientos. El credito volvio. La pregunta que queda abierta: cuanto tiempo puede quedarse?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HOOK. 69.461 escrituras en CABA en 2025. El mejor registro en dos decadas. El quinto mejor ano de los ultimos 27. 14.000 operaciones financiadas con credito UVA — +180% interanual. En la Provincia de Buenos Aires, las hipotecas crecieron 375% interanual. El boom ya no es porteno — es nacional.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LAS TASAS. Del 17% al 5,8% en 18 meses. Tres movimientos. Banco Nacion: 6,0% + UVA — el nivel mas bajo en 7 anos. Banco Ciudad y BBVA: 7,5% + UVA desde marzo 2026. La tasa promedio de creditos desembolsados bajo al 5,8% — tercer mes consecutivo a la baja. Esta compresion es el motor directo del boom de escrituras.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DE CADA 5. En 2023, menos del 5% de las escrituras se financiaban con credito. El mercado era exclusivamente de compradores cash. En 2025, el 20% de las escrituras ya se cierra con hipoteca UVA. El banco volvio a hacer el mercado. Ese cambio estructural es lo que explica el boom de escrituras — no es que haya mas compradores cash, es que el universo potencial se multiplico.</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+375% EN PROVINCIA. El boom hipotecario no es solo de la ciudad. En la Provincia de Buenos Aires, las hipotecas crecieron 375% interanual. En CABA, +180%. Total creditos desembolsados: USD 3.300 millones — el mejor registro desde 2018. El efecto acumulado de los creditos UVA lanzados en abril 2024 se materializa masivamente en 2025 en toda la region metropolitana.</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LA TASA. 6% + UVA en Banco Nacion — el nivel mas bajo en 7 anos. Banco Ciudad y BBVA en 7,5% + UVA desde marzo. Promedio real de creditos desembolsados: 5,8% + UVA — tercer mes consecutivo a la baja. Esta ventana de acceso tiene entre 18 y 24 meses de vida util bajo el escenario base. Quien puede tomar credito hoy debe evaluarlo antes de que cambie el contexto.</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EL RIESGO. La inflacion del 31,5% anual eleva el capital UVA en pesos a ese ritmo. Si los salarios no acompanan, el ratio cuota/ingreso se deteriora sistematicamente. En 2018-2019, cuando la inflacion supero el 50%, las cuotas triplicaron en pesos. 100.000 deudores quedaron atrapados. El Estado tuvo que intervenir con cuotas congeladas. La condicion de sustentabilidad del boom actual es que la desinflacion continue. Esa es la apuesta del mercado. No esta garantizada.</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ESCENARIOS. Tres futuros posibles. Consolidacion (55% — el mas probable): inflacion baja a 20-25%, mercado se estabiliza en 15.000-18.000 hipotecas anuales, credito llega al 25% de escrituras. Meseta prolongada (25%): la inflacion no baja del 30-40%, el acceso se estanca. Crisis UVA 2.0 (20%): inflacion rebota al 45%, cuotas explotan, mora sube, el Estado interviene como en 2019. La diferencia entre los tres la escribe la inflacion de los proximos 18 meses.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CIERRE. El credito hipotecario volvio a Argentina. Es real. 69.461 escrituras. 14.000 hipotecas UVA. Tasas en el nivel mas bajo en 7 anos. Pero la sustentabilidad del ciclo depende de una sola variable: la inflacion. Si baja, el mercado se consolida. Si rebota, el mismo ciclo de 2018-2019 se repite. La pregunta no es si el credito volvio. Es si la inflacion lo deja quedarse. Informe completo, PDF y presentacion disponibles en kartal.com.ar.</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2743200" y="530352"/>
            <a:ext cx="36576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640080"/>
            <a:ext cx="8229600" cy="1005840"/>
          </a:xfrm>
          <a:prstGeom prst="rect">
            <a:avLst/>
          </a:prstGeom>
          <a:noFill/>
        </p:spPr>
        <p:txBody>
          <a:bodyPr wrap="square">
            <a:spAutoFit/>
          </a:bodyPr>
          <a:lstStyle/>
          <a:p>
            <a:pPr algn="ctr"/>
            <a:r>
              <a:rPr sz="3800" b="1" i="0">
                <a:solidFill>
                  <a:srgbClr val="FFFFFF"/>
                </a:solidFill>
              </a:rPr>
              <a:t>HIPOTECAS QUE DESPIERTAN</a:t>
            </a:r>
          </a:p>
        </p:txBody>
      </p:sp>
      <p:sp>
        <p:nvSpPr>
          <p:cNvPr id="5" name="TextBox 4"/>
          <p:cNvSpPr txBox="1"/>
          <p:nvPr/>
        </p:nvSpPr>
        <p:spPr>
          <a:xfrm>
            <a:off x="457200" y="1719072"/>
            <a:ext cx="8229600" cy="402336"/>
          </a:xfrm>
          <a:prstGeom prst="rect">
            <a:avLst/>
          </a:prstGeom>
          <a:noFill/>
        </p:spPr>
        <p:txBody>
          <a:bodyPr wrap="square">
            <a:spAutoFit/>
          </a:bodyPr>
          <a:lstStyle/>
          <a:p>
            <a:pPr algn="ctr"/>
            <a:r>
              <a:rPr sz="1600" b="0" i="0">
                <a:solidFill>
                  <a:srgbClr val="5B91CC"/>
                </a:solidFill>
              </a:rPr>
              <a:t>Baja de Tasas del BCRA, Record de Escrituras</a:t>
            </a:r>
          </a:p>
        </p:txBody>
      </p:sp>
      <p:sp>
        <p:nvSpPr>
          <p:cNvPr id="6" name="TextBox 5"/>
          <p:cNvSpPr txBox="1"/>
          <p:nvPr/>
        </p:nvSpPr>
        <p:spPr>
          <a:xfrm>
            <a:off x="457200" y="2139696"/>
            <a:ext cx="8229600" cy="347472"/>
          </a:xfrm>
          <a:prstGeom prst="rect">
            <a:avLst/>
          </a:prstGeom>
          <a:noFill/>
        </p:spPr>
        <p:txBody>
          <a:bodyPr wrap="square">
            <a:spAutoFit/>
          </a:bodyPr>
          <a:lstStyle/>
          <a:p>
            <a:pPr algn="ctr"/>
            <a:r>
              <a:rPr sz="1400" b="0" i="1">
                <a:solidFill>
                  <a:srgbClr val="2E6CB8"/>
                </a:solidFill>
              </a:rPr>
              <a:t>y la Pregunta que Nadie Quiere Hacerse</a:t>
            </a:r>
          </a:p>
        </p:txBody>
      </p:sp>
      <p:sp>
        <p:nvSpPr>
          <p:cNvPr id="7" name="Rectangle 6"/>
          <p:cNvSpPr/>
          <p:nvPr/>
        </p:nvSpPr>
        <p:spPr>
          <a:xfrm>
            <a:off x="457200" y="2743200"/>
            <a:ext cx="192024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457200" y="2743200"/>
            <a:ext cx="1920240" cy="45720"/>
          </a:xfrm>
          <a:prstGeom prst="rect">
            <a:avLst/>
          </a:prstGeom>
          <a:solidFill>
            <a:srgbClr val="27A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2816352"/>
            <a:ext cx="1920240" cy="475488"/>
          </a:xfrm>
          <a:prstGeom prst="rect">
            <a:avLst/>
          </a:prstGeom>
          <a:noFill/>
        </p:spPr>
        <p:txBody>
          <a:bodyPr wrap="square">
            <a:spAutoFit/>
          </a:bodyPr>
          <a:lstStyle/>
          <a:p>
            <a:pPr algn="ctr"/>
            <a:r>
              <a:rPr sz="2000" b="1" i="0">
                <a:solidFill>
                  <a:srgbClr val="27AE60"/>
                </a:solidFill>
              </a:rPr>
              <a:t>69.461</a:t>
            </a:r>
          </a:p>
        </p:txBody>
      </p:sp>
      <p:sp>
        <p:nvSpPr>
          <p:cNvPr id="10" name="TextBox 9"/>
          <p:cNvSpPr txBox="1"/>
          <p:nvPr/>
        </p:nvSpPr>
        <p:spPr>
          <a:xfrm>
            <a:off x="457200" y="3310128"/>
            <a:ext cx="1920240" cy="310896"/>
          </a:xfrm>
          <a:prstGeom prst="rect">
            <a:avLst/>
          </a:prstGeom>
          <a:noFill/>
        </p:spPr>
        <p:txBody>
          <a:bodyPr wrap="square">
            <a:spAutoFit/>
          </a:bodyPr>
          <a:lstStyle/>
          <a:p>
            <a:pPr algn="ctr"/>
            <a:r>
              <a:rPr sz="900" b="0" i="0">
                <a:solidFill>
                  <a:srgbClr val="5B91CC"/>
                </a:solidFill>
              </a:rPr>
              <a:t>Escrituras CABA 2025</a:t>
            </a:r>
          </a:p>
        </p:txBody>
      </p:sp>
      <p:sp>
        <p:nvSpPr>
          <p:cNvPr id="11" name="Rectangle 10"/>
          <p:cNvSpPr/>
          <p:nvPr/>
        </p:nvSpPr>
        <p:spPr>
          <a:xfrm>
            <a:off x="2560320" y="2743200"/>
            <a:ext cx="192024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2560320" y="2743200"/>
            <a:ext cx="1920240" cy="45720"/>
          </a:xfrm>
          <a:prstGeom prst="rect">
            <a:avLst/>
          </a:prstGeom>
          <a:solidFill>
            <a:srgbClr val="27A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560320" y="2816352"/>
            <a:ext cx="1920240" cy="475488"/>
          </a:xfrm>
          <a:prstGeom prst="rect">
            <a:avLst/>
          </a:prstGeom>
          <a:noFill/>
        </p:spPr>
        <p:txBody>
          <a:bodyPr wrap="square">
            <a:spAutoFit/>
          </a:bodyPr>
          <a:lstStyle/>
          <a:p>
            <a:pPr algn="ctr"/>
            <a:r>
              <a:rPr sz="2000" b="1" i="0">
                <a:solidFill>
                  <a:srgbClr val="27AE60"/>
                </a:solidFill>
              </a:rPr>
              <a:t>+180%</a:t>
            </a:r>
          </a:p>
        </p:txBody>
      </p:sp>
      <p:sp>
        <p:nvSpPr>
          <p:cNvPr id="14" name="TextBox 13"/>
          <p:cNvSpPr txBox="1"/>
          <p:nvPr/>
        </p:nvSpPr>
        <p:spPr>
          <a:xfrm>
            <a:off x="2560320" y="3310128"/>
            <a:ext cx="1920240" cy="310896"/>
          </a:xfrm>
          <a:prstGeom prst="rect">
            <a:avLst/>
          </a:prstGeom>
          <a:noFill/>
        </p:spPr>
        <p:txBody>
          <a:bodyPr wrap="square">
            <a:spAutoFit/>
          </a:bodyPr>
          <a:lstStyle/>
          <a:p>
            <a:pPr algn="ctr"/>
            <a:r>
              <a:rPr sz="900" b="0" i="0">
                <a:solidFill>
                  <a:srgbClr val="5B91CC"/>
                </a:solidFill>
              </a:rPr>
              <a:t>Hipotecas UVA i.a.</a:t>
            </a:r>
          </a:p>
        </p:txBody>
      </p:sp>
      <p:sp>
        <p:nvSpPr>
          <p:cNvPr id="15" name="Rectangle 14"/>
          <p:cNvSpPr/>
          <p:nvPr/>
        </p:nvSpPr>
        <p:spPr>
          <a:xfrm>
            <a:off x="4663440" y="2743200"/>
            <a:ext cx="192024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4663440" y="2743200"/>
            <a:ext cx="1920240" cy="45720"/>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663440" y="2816352"/>
            <a:ext cx="1920240" cy="475488"/>
          </a:xfrm>
          <a:prstGeom prst="rect">
            <a:avLst/>
          </a:prstGeom>
          <a:noFill/>
        </p:spPr>
        <p:txBody>
          <a:bodyPr wrap="square">
            <a:spAutoFit/>
          </a:bodyPr>
          <a:lstStyle/>
          <a:p>
            <a:pPr algn="ctr"/>
            <a:r>
              <a:rPr sz="2000" b="1" i="0">
                <a:solidFill>
                  <a:srgbClr val="B8952A"/>
                </a:solidFill>
              </a:rPr>
              <a:t>5,8%</a:t>
            </a:r>
          </a:p>
        </p:txBody>
      </p:sp>
      <p:sp>
        <p:nvSpPr>
          <p:cNvPr id="18" name="TextBox 17"/>
          <p:cNvSpPr txBox="1"/>
          <p:nvPr/>
        </p:nvSpPr>
        <p:spPr>
          <a:xfrm>
            <a:off x="4663440" y="3310128"/>
            <a:ext cx="1920240" cy="310896"/>
          </a:xfrm>
          <a:prstGeom prst="rect">
            <a:avLst/>
          </a:prstGeom>
          <a:noFill/>
        </p:spPr>
        <p:txBody>
          <a:bodyPr wrap="square">
            <a:spAutoFit/>
          </a:bodyPr>
          <a:lstStyle/>
          <a:p>
            <a:pPr algn="ctr"/>
            <a:r>
              <a:rPr sz="900" b="0" i="0">
                <a:solidFill>
                  <a:srgbClr val="5B91CC"/>
                </a:solidFill>
              </a:rPr>
              <a:t>Tasa + UVA actual</a:t>
            </a:r>
          </a:p>
        </p:txBody>
      </p:sp>
      <p:sp>
        <p:nvSpPr>
          <p:cNvPr id="19" name="Rectangle 18"/>
          <p:cNvSpPr/>
          <p:nvPr/>
        </p:nvSpPr>
        <p:spPr>
          <a:xfrm>
            <a:off x="6766559" y="2743200"/>
            <a:ext cx="1920240" cy="10058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766559" y="2743200"/>
            <a:ext cx="1920240" cy="45720"/>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766559" y="2816352"/>
            <a:ext cx="1920240" cy="475488"/>
          </a:xfrm>
          <a:prstGeom prst="rect">
            <a:avLst/>
          </a:prstGeom>
          <a:noFill/>
        </p:spPr>
        <p:txBody>
          <a:bodyPr wrap="square">
            <a:spAutoFit/>
          </a:bodyPr>
          <a:lstStyle/>
          <a:p>
            <a:pPr algn="ctr"/>
            <a:r>
              <a:rPr sz="2000" b="1" i="0">
                <a:solidFill>
                  <a:srgbClr val="E36C09"/>
                </a:solidFill>
              </a:rPr>
              <a:t>31,5%</a:t>
            </a:r>
          </a:p>
        </p:txBody>
      </p:sp>
      <p:sp>
        <p:nvSpPr>
          <p:cNvPr id="22" name="TextBox 21"/>
          <p:cNvSpPr txBox="1"/>
          <p:nvPr/>
        </p:nvSpPr>
        <p:spPr>
          <a:xfrm>
            <a:off x="6766559" y="3310128"/>
            <a:ext cx="1920240" cy="310896"/>
          </a:xfrm>
          <a:prstGeom prst="rect">
            <a:avLst/>
          </a:prstGeom>
          <a:noFill/>
        </p:spPr>
        <p:txBody>
          <a:bodyPr wrap="square">
            <a:spAutoFit/>
          </a:bodyPr>
          <a:lstStyle/>
          <a:p>
            <a:pPr algn="ctr"/>
            <a:r>
              <a:rPr sz="900" b="0" i="0">
                <a:solidFill>
                  <a:srgbClr val="5B91CC"/>
                </a:solidFill>
              </a:rPr>
              <a:t>Inflacion anual 2025</a:t>
            </a:r>
          </a:p>
        </p:txBody>
      </p:sp>
      <p:sp>
        <p:nvSpPr>
          <p:cNvPr id="23" name="TextBox 22"/>
          <p:cNvSpPr txBox="1"/>
          <p:nvPr/>
        </p:nvSpPr>
        <p:spPr>
          <a:xfrm>
            <a:off x="457200" y="3886200"/>
            <a:ext cx="8229600" cy="292608"/>
          </a:xfrm>
          <a:prstGeom prst="rect">
            <a:avLst/>
          </a:prstGeom>
          <a:noFill/>
        </p:spPr>
        <p:txBody>
          <a:bodyPr wrap="square">
            <a:spAutoFit/>
          </a:bodyPr>
          <a:lstStyle/>
          <a:p>
            <a:pPr algn="ctr"/>
            <a:r>
              <a:rPr sz="1000" b="0" i="0">
                <a:solidFill>
                  <a:srgbClr val="2E6CB8"/>
                </a:solidFill>
              </a:rPr>
              <a:t>KARTAL Consulting  |  Jueves 4 de Junio de 2026</a:t>
            </a:r>
          </a:p>
        </p:txBody>
      </p:sp>
      <p:sp>
        <p:nvSpPr>
          <p:cNvPr id="24" name="Rectangle 23"/>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82880" y="4850892"/>
            <a:ext cx="8778240" cy="242316"/>
          </a:xfrm>
          <a:prstGeom prst="rect">
            <a:avLst/>
          </a:prstGeom>
          <a:noFill/>
        </p:spPr>
        <p:txBody>
          <a:bodyPr wrap="none">
            <a:spAutoFit/>
          </a:bodyPr>
          <a:lstStyle/>
          <a:p>
            <a:pPr algn="ctr"/>
            <a:r>
              <a:rPr sz="1000" b="1" i="0">
                <a:solidFill>
                  <a:srgbClr val="B8952A"/>
                </a:solidFill>
              </a:rPr>
              <a:t>KARTAL Consulting  |  kartal.com.ar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EL MEJOR ANO DEL MERCADO INMOBILIARIO EN DOS DECADAS</a:t>
            </a:r>
          </a:p>
        </p:txBody>
      </p:sp>
      <p:sp>
        <p:nvSpPr>
          <p:cNvPr id="4" name="Rectangle 3"/>
          <p:cNvSpPr/>
          <p:nvPr/>
        </p:nvSpPr>
        <p:spPr>
          <a:xfrm>
            <a:off x="365760" y="548640"/>
            <a:ext cx="8412480" cy="36576"/>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94944"/>
            <a:ext cx="8229600" cy="1371600"/>
          </a:xfrm>
          <a:prstGeom prst="rect">
            <a:avLst/>
          </a:prstGeom>
          <a:noFill/>
        </p:spPr>
        <p:txBody>
          <a:bodyPr wrap="square">
            <a:spAutoFit/>
          </a:bodyPr>
          <a:lstStyle/>
          <a:p>
            <a:pPr algn="ctr"/>
            <a:r>
              <a:rPr sz="8000" b="1" i="0">
                <a:solidFill>
                  <a:srgbClr val="B8952A"/>
                </a:solidFill>
              </a:rPr>
              <a:t>69.461</a:t>
            </a:r>
          </a:p>
        </p:txBody>
      </p:sp>
      <p:sp>
        <p:nvSpPr>
          <p:cNvPr id="6" name="TextBox 5"/>
          <p:cNvSpPr txBox="1"/>
          <p:nvPr/>
        </p:nvSpPr>
        <p:spPr>
          <a:xfrm>
            <a:off x="457200" y="2103120"/>
            <a:ext cx="8229600" cy="438912"/>
          </a:xfrm>
          <a:prstGeom prst="rect">
            <a:avLst/>
          </a:prstGeom>
          <a:noFill/>
        </p:spPr>
        <p:txBody>
          <a:bodyPr wrap="square">
            <a:spAutoFit/>
          </a:bodyPr>
          <a:lstStyle/>
          <a:p>
            <a:pPr algn="ctr"/>
            <a:r>
              <a:rPr sz="1800" b="0" i="0">
                <a:solidFill>
                  <a:srgbClr val="FFFFFF"/>
                </a:solidFill>
              </a:rPr>
              <a:t>escrituras en CABA — 2025</a:t>
            </a:r>
          </a:p>
        </p:txBody>
      </p:sp>
      <p:sp>
        <p:nvSpPr>
          <p:cNvPr id="7" name="TextBox 6"/>
          <p:cNvSpPr txBox="1"/>
          <p:nvPr/>
        </p:nvSpPr>
        <p:spPr>
          <a:xfrm>
            <a:off x="457200" y="2578608"/>
            <a:ext cx="8229600" cy="329184"/>
          </a:xfrm>
          <a:prstGeom prst="rect">
            <a:avLst/>
          </a:prstGeom>
          <a:noFill/>
        </p:spPr>
        <p:txBody>
          <a:bodyPr wrap="square">
            <a:spAutoFit/>
          </a:bodyPr>
          <a:lstStyle/>
          <a:p>
            <a:pPr algn="ctr"/>
            <a:r>
              <a:rPr sz="1300" b="0" i="1">
                <a:solidFill>
                  <a:srgbClr val="5B91CC"/>
                </a:solidFill>
              </a:rPr>
              <a:t>El quinto mejor ano de los ultimos 27. +26,8% interanual.</a:t>
            </a:r>
          </a:p>
        </p:txBody>
      </p:sp>
      <p:sp>
        <p:nvSpPr>
          <p:cNvPr id="8" name="Rectangle 7"/>
          <p:cNvSpPr/>
          <p:nvPr/>
        </p:nvSpPr>
        <p:spPr>
          <a:xfrm>
            <a:off x="914400" y="3108960"/>
            <a:ext cx="2011680" cy="987552"/>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3145536"/>
            <a:ext cx="2011680" cy="457200"/>
          </a:xfrm>
          <a:prstGeom prst="rect">
            <a:avLst/>
          </a:prstGeom>
          <a:noFill/>
        </p:spPr>
        <p:txBody>
          <a:bodyPr wrap="square">
            <a:spAutoFit/>
          </a:bodyPr>
          <a:lstStyle/>
          <a:p>
            <a:pPr algn="ctr"/>
            <a:r>
              <a:rPr sz="2200" b="1" i="0">
                <a:solidFill>
                  <a:srgbClr val="FFFFFF"/>
                </a:solidFill>
              </a:rPr>
              <a:t>14.000</a:t>
            </a:r>
          </a:p>
        </p:txBody>
      </p:sp>
      <p:sp>
        <p:nvSpPr>
          <p:cNvPr id="10" name="TextBox 9"/>
          <p:cNvSpPr txBox="1"/>
          <p:nvPr/>
        </p:nvSpPr>
        <p:spPr>
          <a:xfrm>
            <a:off x="914400" y="3621024"/>
            <a:ext cx="2011680" cy="329184"/>
          </a:xfrm>
          <a:prstGeom prst="rect">
            <a:avLst/>
          </a:prstGeom>
          <a:noFill/>
        </p:spPr>
        <p:txBody>
          <a:bodyPr wrap="square">
            <a:spAutoFit/>
          </a:bodyPr>
          <a:lstStyle/>
          <a:p>
            <a:pPr algn="ctr"/>
            <a:r>
              <a:rPr sz="900" b="0" i="0">
                <a:solidFill>
                  <a:srgbClr val="5B91CC"/>
                </a:solidFill>
              </a:rPr>
              <a:t>escrituras
con hipoteca UVA</a:t>
            </a:r>
          </a:p>
        </p:txBody>
      </p:sp>
      <p:sp>
        <p:nvSpPr>
          <p:cNvPr id="11" name="Rectangle 10"/>
          <p:cNvSpPr/>
          <p:nvPr/>
        </p:nvSpPr>
        <p:spPr>
          <a:xfrm>
            <a:off x="3474720" y="3108960"/>
            <a:ext cx="2011680" cy="987552"/>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74720" y="3145536"/>
            <a:ext cx="2011680" cy="457200"/>
          </a:xfrm>
          <a:prstGeom prst="rect">
            <a:avLst/>
          </a:prstGeom>
          <a:noFill/>
        </p:spPr>
        <p:txBody>
          <a:bodyPr wrap="square">
            <a:spAutoFit/>
          </a:bodyPr>
          <a:lstStyle/>
          <a:p>
            <a:pPr algn="ctr"/>
            <a:r>
              <a:rPr sz="2200" b="1" i="0">
                <a:solidFill>
                  <a:srgbClr val="FFFFFF"/>
                </a:solidFill>
              </a:rPr>
              <a:t>+180%</a:t>
            </a:r>
          </a:p>
        </p:txBody>
      </p:sp>
      <p:sp>
        <p:nvSpPr>
          <p:cNvPr id="13" name="TextBox 12"/>
          <p:cNvSpPr txBox="1"/>
          <p:nvPr/>
        </p:nvSpPr>
        <p:spPr>
          <a:xfrm>
            <a:off x="3474720" y="3621024"/>
            <a:ext cx="2011680" cy="329184"/>
          </a:xfrm>
          <a:prstGeom prst="rect">
            <a:avLst/>
          </a:prstGeom>
          <a:noFill/>
        </p:spPr>
        <p:txBody>
          <a:bodyPr wrap="square">
            <a:spAutoFit/>
          </a:bodyPr>
          <a:lstStyle/>
          <a:p>
            <a:pPr algn="ctr"/>
            <a:r>
              <a:rPr sz="900" b="0" i="0">
                <a:solidFill>
                  <a:srgbClr val="5B91CC"/>
                </a:solidFill>
              </a:rPr>
              <a:t>crecimiento
hipotecas i.a.</a:t>
            </a:r>
          </a:p>
        </p:txBody>
      </p:sp>
      <p:sp>
        <p:nvSpPr>
          <p:cNvPr id="14" name="Rectangle 13"/>
          <p:cNvSpPr/>
          <p:nvPr/>
        </p:nvSpPr>
        <p:spPr>
          <a:xfrm>
            <a:off x="6035040" y="3108960"/>
            <a:ext cx="2011680" cy="987552"/>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035040" y="3145536"/>
            <a:ext cx="2011680" cy="457200"/>
          </a:xfrm>
          <a:prstGeom prst="rect">
            <a:avLst/>
          </a:prstGeom>
          <a:noFill/>
        </p:spPr>
        <p:txBody>
          <a:bodyPr wrap="square">
            <a:spAutoFit/>
          </a:bodyPr>
          <a:lstStyle/>
          <a:p>
            <a:pPr algn="ctr"/>
            <a:r>
              <a:rPr sz="2200" b="1" i="0">
                <a:solidFill>
                  <a:srgbClr val="FFFFFF"/>
                </a:solidFill>
              </a:rPr>
              <a:t>+375%</a:t>
            </a:r>
          </a:p>
        </p:txBody>
      </p:sp>
      <p:sp>
        <p:nvSpPr>
          <p:cNvPr id="16" name="TextBox 15"/>
          <p:cNvSpPr txBox="1"/>
          <p:nvPr/>
        </p:nvSpPr>
        <p:spPr>
          <a:xfrm>
            <a:off x="6035040" y="3621024"/>
            <a:ext cx="2011680" cy="329184"/>
          </a:xfrm>
          <a:prstGeom prst="rect">
            <a:avLst/>
          </a:prstGeom>
          <a:noFill/>
        </p:spPr>
        <p:txBody>
          <a:bodyPr wrap="square">
            <a:spAutoFit/>
          </a:bodyPr>
          <a:lstStyle/>
          <a:p>
            <a:pPr algn="ctr"/>
            <a:r>
              <a:rPr sz="900" b="0" i="0">
                <a:solidFill>
                  <a:srgbClr val="5B91CC"/>
                </a:solidFill>
              </a:rPr>
              <a:t>hipotecas Prov.
Buenos Aires</a:t>
            </a:r>
          </a:p>
        </p:txBody>
      </p:sp>
      <p:sp>
        <p:nvSpPr>
          <p:cNvPr id="17" name="Rectangle 16"/>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EL MOTOR DEL BOOM: LAS TASAS SE DERRUMBARON</a:t>
            </a:r>
          </a:p>
        </p:txBody>
      </p:sp>
      <p:sp>
        <p:nvSpPr>
          <p:cNvPr id="4" name="Rectangle 3"/>
          <p:cNvSpPr/>
          <p:nvPr/>
        </p:nvSpPr>
        <p:spPr>
          <a:xfrm>
            <a:off x="365760" y="548640"/>
            <a:ext cx="841248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365760" y="658368"/>
            <a:ext cx="4114800" cy="1097280"/>
          </a:xfrm>
          <a:prstGeom prst="rect">
            <a:avLst/>
          </a:prstGeom>
          <a:noFill/>
        </p:spPr>
        <p:txBody>
          <a:bodyPr wrap="square">
            <a:spAutoFit/>
          </a:bodyPr>
          <a:lstStyle/>
          <a:p>
            <a:pPr algn="ctr"/>
            <a:r>
              <a:rPr sz="6000" b="1" i="0">
                <a:solidFill>
                  <a:srgbClr val="C0392B"/>
                </a:solidFill>
              </a:rPr>
              <a:t>17%</a:t>
            </a:r>
          </a:p>
        </p:txBody>
      </p:sp>
      <p:sp>
        <p:nvSpPr>
          <p:cNvPr id="6" name="TextBox 5"/>
          <p:cNvSpPr txBox="1"/>
          <p:nvPr/>
        </p:nvSpPr>
        <p:spPr>
          <a:xfrm>
            <a:off x="365760" y="1792224"/>
            <a:ext cx="4114800" cy="548640"/>
          </a:xfrm>
          <a:prstGeom prst="rect">
            <a:avLst/>
          </a:prstGeom>
          <a:noFill/>
        </p:spPr>
        <p:txBody>
          <a:bodyPr wrap="square">
            <a:spAutoFit/>
          </a:bodyPr>
          <a:lstStyle/>
          <a:p>
            <a:pPr algn="ctr"/>
            <a:r>
              <a:rPr sz="1300" b="0" i="0">
                <a:solidFill>
                  <a:srgbClr val="FFFFFF"/>
                </a:solidFill>
              </a:rPr>
              <a:t>tasa hipotecaria
2024 (BBVA)</a:t>
            </a:r>
          </a:p>
        </p:txBody>
      </p:sp>
      <p:sp>
        <p:nvSpPr>
          <p:cNvPr id="7" name="TextBox 6"/>
          <p:cNvSpPr txBox="1"/>
          <p:nvPr/>
        </p:nvSpPr>
        <p:spPr>
          <a:xfrm>
            <a:off x="4663440" y="658368"/>
            <a:ext cx="4114800" cy="1097280"/>
          </a:xfrm>
          <a:prstGeom prst="rect">
            <a:avLst/>
          </a:prstGeom>
          <a:noFill/>
        </p:spPr>
        <p:txBody>
          <a:bodyPr wrap="square">
            <a:spAutoFit/>
          </a:bodyPr>
          <a:lstStyle/>
          <a:p>
            <a:pPr algn="ctr"/>
            <a:r>
              <a:rPr sz="6000" b="1" i="0">
                <a:solidFill>
                  <a:srgbClr val="27AE60"/>
                </a:solidFill>
              </a:rPr>
              <a:t>5,8%</a:t>
            </a:r>
          </a:p>
        </p:txBody>
      </p:sp>
      <p:sp>
        <p:nvSpPr>
          <p:cNvPr id="8" name="TextBox 7"/>
          <p:cNvSpPr txBox="1"/>
          <p:nvPr/>
        </p:nvSpPr>
        <p:spPr>
          <a:xfrm>
            <a:off x="4663440" y="1792224"/>
            <a:ext cx="4114800" cy="548640"/>
          </a:xfrm>
          <a:prstGeom prst="rect">
            <a:avLst/>
          </a:prstGeom>
          <a:noFill/>
        </p:spPr>
        <p:txBody>
          <a:bodyPr wrap="square">
            <a:spAutoFit/>
          </a:bodyPr>
          <a:lstStyle/>
          <a:p>
            <a:pPr algn="ctr"/>
            <a:r>
              <a:rPr sz="1300" b="0" i="0">
                <a:solidFill>
                  <a:srgbClr val="FFFFFF"/>
                </a:solidFill>
              </a:rPr>
              <a:t>tasa promedio
hipotecaria 2026</a:t>
            </a:r>
          </a:p>
        </p:txBody>
      </p:sp>
      <p:sp>
        <p:nvSpPr>
          <p:cNvPr id="9" name="TextBox 8"/>
          <p:cNvSpPr txBox="1"/>
          <p:nvPr/>
        </p:nvSpPr>
        <p:spPr>
          <a:xfrm>
            <a:off x="365760" y="2468880"/>
            <a:ext cx="8412480" cy="402336"/>
          </a:xfrm>
          <a:prstGeom prst="rect">
            <a:avLst/>
          </a:prstGeom>
          <a:noFill/>
        </p:spPr>
        <p:txBody>
          <a:bodyPr wrap="square">
            <a:spAutoFit/>
          </a:bodyPr>
          <a:lstStyle/>
          <a:p>
            <a:pPr algn="ctr"/>
            <a:r>
              <a:rPr sz="1400" b="1" i="1">
                <a:solidFill>
                  <a:srgbClr val="B8952A"/>
                </a:solidFill>
              </a:rPr>
              <a:t>Tres compresiones consecutivas en 18 meses</a:t>
            </a:r>
          </a:p>
        </p:txBody>
      </p:sp>
      <p:sp>
        <p:nvSpPr>
          <p:cNvPr id="10" name="Rectangle 9"/>
          <p:cNvSpPr/>
          <p:nvPr/>
        </p:nvSpPr>
        <p:spPr>
          <a:xfrm>
            <a:off x="457200" y="2944368"/>
            <a:ext cx="2560320" cy="9144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980944"/>
            <a:ext cx="2560320" cy="438912"/>
          </a:xfrm>
          <a:prstGeom prst="rect">
            <a:avLst/>
          </a:prstGeom>
          <a:noFill/>
        </p:spPr>
        <p:txBody>
          <a:bodyPr wrap="square">
            <a:spAutoFit/>
          </a:bodyPr>
          <a:lstStyle/>
          <a:p>
            <a:pPr algn="ctr"/>
            <a:r>
              <a:rPr sz="2200" b="1" i="0">
                <a:solidFill>
                  <a:srgbClr val="27AE60"/>
                </a:solidFill>
              </a:rPr>
              <a:t>6,0%</a:t>
            </a:r>
          </a:p>
        </p:txBody>
      </p:sp>
      <p:sp>
        <p:nvSpPr>
          <p:cNvPr id="12" name="TextBox 11"/>
          <p:cNvSpPr txBox="1"/>
          <p:nvPr/>
        </p:nvSpPr>
        <p:spPr>
          <a:xfrm>
            <a:off x="457200" y="3438144"/>
            <a:ext cx="2560320" cy="329184"/>
          </a:xfrm>
          <a:prstGeom prst="rect">
            <a:avLst/>
          </a:prstGeom>
          <a:noFill/>
        </p:spPr>
        <p:txBody>
          <a:bodyPr wrap="square">
            <a:spAutoFit/>
          </a:bodyPr>
          <a:lstStyle/>
          <a:p>
            <a:pPr algn="ctr"/>
            <a:r>
              <a:rPr sz="900" b="0" i="0">
                <a:solidFill>
                  <a:srgbClr val="5B91CC"/>
                </a:solidFill>
              </a:rPr>
              <a:t>Banco Nacion</a:t>
            </a:r>
          </a:p>
        </p:txBody>
      </p:sp>
      <p:sp>
        <p:nvSpPr>
          <p:cNvPr id="13" name="Rectangle 12"/>
          <p:cNvSpPr/>
          <p:nvPr/>
        </p:nvSpPr>
        <p:spPr>
          <a:xfrm>
            <a:off x="3291840" y="2944368"/>
            <a:ext cx="2560320" cy="9144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91840" y="2980944"/>
            <a:ext cx="2560320" cy="438912"/>
          </a:xfrm>
          <a:prstGeom prst="rect">
            <a:avLst/>
          </a:prstGeom>
          <a:noFill/>
        </p:spPr>
        <p:txBody>
          <a:bodyPr wrap="square">
            <a:spAutoFit/>
          </a:bodyPr>
          <a:lstStyle/>
          <a:p>
            <a:pPr algn="ctr"/>
            <a:r>
              <a:rPr sz="2200" b="1" i="0">
                <a:solidFill>
                  <a:srgbClr val="27AE60"/>
                </a:solidFill>
              </a:rPr>
              <a:t>7,5%</a:t>
            </a:r>
          </a:p>
        </p:txBody>
      </p:sp>
      <p:sp>
        <p:nvSpPr>
          <p:cNvPr id="15" name="TextBox 14"/>
          <p:cNvSpPr txBox="1"/>
          <p:nvPr/>
        </p:nvSpPr>
        <p:spPr>
          <a:xfrm>
            <a:off x="3291840" y="3438144"/>
            <a:ext cx="2560320" cy="329184"/>
          </a:xfrm>
          <a:prstGeom prst="rect">
            <a:avLst/>
          </a:prstGeom>
          <a:noFill/>
        </p:spPr>
        <p:txBody>
          <a:bodyPr wrap="square">
            <a:spAutoFit/>
          </a:bodyPr>
          <a:lstStyle/>
          <a:p>
            <a:pPr algn="ctr"/>
            <a:r>
              <a:rPr sz="900" b="0" i="0">
                <a:solidFill>
                  <a:srgbClr val="5B91CC"/>
                </a:solidFill>
              </a:rPr>
              <a:t>Banco Ciudad</a:t>
            </a:r>
          </a:p>
        </p:txBody>
      </p:sp>
      <p:sp>
        <p:nvSpPr>
          <p:cNvPr id="16" name="Rectangle 15"/>
          <p:cNvSpPr/>
          <p:nvPr/>
        </p:nvSpPr>
        <p:spPr>
          <a:xfrm>
            <a:off x="6126480" y="2944368"/>
            <a:ext cx="2560320" cy="9144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126480" y="2980944"/>
            <a:ext cx="2560320" cy="438912"/>
          </a:xfrm>
          <a:prstGeom prst="rect">
            <a:avLst/>
          </a:prstGeom>
          <a:noFill/>
        </p:spPr>
        <p:txBody>
          <a:bodyPr wrap="square">
            <a:spAutoFit/>
          </a:bodyPr>
          <a:lstStyle/>
          <a:p>
            <a:pPr algn="ctr"/>
            <a:r>
              <a:rPr sz="2200" b="1" i="0">
                <a:solidFill>
                  <a:srgbClr val="27AE60"/>
                </a:solidFill>
              </a:rPr>
              <a:t>7,5%</a:t>
            </a:r>
          </a:p>
        </p:txBody>
      </p:sp>
      <p:sp>
        <p:nvSpPr>
          <p:cNvPr id="18" name="TextBox 17"/>
          <p:cNvSpPr txBox="1"/>
          <p:nvPr/>
        </p:nvSpPr>
        <p:spPr>
          <a:xfrm>
            <a:off x="6126480" y="3438144"/>
            <a:ext cx="2560320" cy="329184"/>
          </a:xfrm>
          <a:prstGeom prst="rect">
            <a:avLst/>
          </a:prstGeom>
          <a:noFill/>
        </p:spPr>
        <p:txBody>
          <a:bodyPr wrap="square">
            <a:spAutoFit/>
          </a:bodyPr>
          <a:lstStyle/>
          <a:p>
            <a:pPr algn="ctr"/>
            <a:r>
              <a:rPr sz="900" b="0" i="0">
                <a:solidFill>
                  <a:srgbClr val="5B91CC"/>
                </a:solidFill>
              </a:rPr>
              <a:t>BBVA</a:t>
            </a:r>
          </a:p>
        </p:txBody>
      </p:sp>
      <p:sp>
        <p:nvSpPr>
          <p:cNvPr id="19" name="Rectangle 18"/>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HOY SE COMPRA CON BANCO, NO CON AHORROS</a:t>
            </a:r>
          </a:p>
        </p:txBody>
      </p:sp>
      <p:sp>
        <p:nvSpPr>
          <p:cNvPr id="4" name="Rectangle 3"/>
          <p:cNvSpPr/>
          <p:nvPr/>
        </p:nvSpPr>
        <p:spPr>
          <a:xfrm>
            <a:off x="365760" y="548640"/>
            <a:ext cx="8412480" cy="36576"/>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228600" y="694944"/>
            <a:ext cx="4206240" cy="3611880"/>
          </a:xfrm>
          <a:prstGeom prst="rect">
            <a:avLst/>
          </a:prstGeom>
          <a:solidFill>
            <a:srgbClr val="1A3A5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20040" y="749808"/>
            <a:ext cx="4023360" cy="438912"/>
          </a:xfrm>
          <a:prstGeom prst="rect">
            <a:avLst/>
          </a:prstGeom>
          <a:noFill/>
        </p:spPr>
        <p:txBody>
          <a:bodyPr wrap="square">
            <a:spAutoFit/>
          </a:bodyPr>
          <a:lstStyle/>
          <a:p>
            <a:pPr algn="ctr"/>
            <a:r>
              <a:rPr sz="1300" b="1" i="0">
                <a:solidFill>
                  <a:srgbClr val="FFFFFF"/>
                </a:solidFill>
              </a:rPr>
              <a:t>2023</a:t>
            </a:r>
          </a:p>
        </p:txBody>
      </p:sp>
      <p:sp>
        <p:nvSpPr>
          <p:cNvPr id="7" name="TextBox 6"/>
          <p:cNvSpPr txBox="1"/>
          <p:nvPr/>
        </p:nvSpPr>
        <p:spPr>
          <a:xfrm>
            <a:off x="320040" y="1225296"/>
            <a:ext cx="4023360" cy="1005840"/>
          </a:xfrm>
          <a:prstGeom prst="rect">
            <a:avLst/>
          </a:prstGeom>
          <a:noFill/>
        </p:spPr>
        <p:txBody>
          <a:bodyPr wrap="square">
            <a:spAutoFit/>
          </a:bodyPr>
          <a:lstStyle/>
          <a:p>
            <a:pPr algn="ctr"/>
            <a:r>
              <a:rPr sz="5200" b="1" i="0">
                <a:solidFill>
                  <a:srgbClr val="C0392B"/>
                </a:solidFill>
              </a:rPr>
              <a:t>&lt;5%</a:t>
            </a:r>
          </a:p>
        </p:txBody>
      </p:sp>
      <p:sp>
        <p:nvSpPr>
          <p:cNvPr id="8" name="TextBox 7"/>
          <p:cNvSpPr txBox="1"/>
          <p:nvPr/>
        </p:nvSpPr>
        <p:spPr>
          <a:xfrm>
            <a:off x="320040" y="2267712"/>
            <a:ext cx="4023360" cy="512064"/>
          </a:xfrm>
          <a:prstGeom prst="rect">
            <a:avLst/>
          </a:prstGeom>
          <a:noFill/>
        </p:spPr>
        <p:txBody>
          <a:bodyPr wrap="square">
            <a:spAutoFit/>
          </a:bodyPr>
          <a:lstStyle/>
          <a:p>
            <a:pPr algn="ctr"/>
            <a:r>
              <a:rPr sz="1100" b="0" i="0">
                <a:solidFill>
                  <a:srgbClr val="5B91CC"/>
                </a:solidFill>
              </a:rPr>
              <a:t>de escrituras
con credito hipotecario</a:t>
            </a:r>
          </a:p>
        </p:txBody>
      </p:sp>
      <p:sp>
        <p:nvSpPr>
          <p:cNvPr id="9" name="TextBox 8"/>
          <p:cNvSpPr txBox="1"/>
          <p:nvPr/>
        </p:nvSpPr>
        <p:spPr>
          <a:xfrm>
            <a:off x="320040" y="2834640"/>
            <a:ext cx="4023360" cy="420624"/>
          </a:xfrm>
          <a:prstGeom prst="rect">
            <a:avLst/>
          </a:prstGeom>
          <a:noFill/>
        </p:spPr>
        <p:txBody>
          <a:bodyPr wrap="square">
            <a:spAutoFit/>
          </a:bodyPr>
          <a:lstStyle/>
          <a:p>
            <a:pPr algn="ctr"/>
            <a:r>
              <a:rPr sz="1000" b="0" i="1">
                <a:solidFill>
                  <a:srgbClr val="2E6CB8"/>
                </a:solidFill>
              </a:rPr>
              <a:t>Mercado solo de
compradores cash</a:t>
            </a:r>
          </a:p>
        </p:txBody>
      </p:sp>
      <p:sp>
        <p:nvSpPr>
          <p:cNvPr id="10" name="Rectangle 9"/>
          <p:cNvSpPr/>
          <p:nvPr/>
        </p:nvSpPr>
        <p:spPr>
          <a:xfrm>
            <a:off x="4709160" y="694944"/>
            <a:ext cx="4206240" cy="3611880"/>
          </a:xfrm>
          <a:prstGeom prst="rect">
            <a:avLst/>
          </a:prstGeom>
          <a:solidFill>
            <a:srgbClr val="0E2E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800600" y="749808"/>
            <a:ext cx="4023360" cy="438912"/>
          </a:xfrm>
          <a:prstGeom prst="rect">
            <a:avLst/>
          </a:prstGeom>
          <a:noFill/>
        </p:spPr>
        <p:txBody>
          <a:bodyPr wrap="square">
            <a:spAutoFit/>
          </a:bodyPr>
          <a:lstStyle/>
          <a:p>
            <a:pPr algn="ctr"/>
            <a:r>
              <a:rPr sz="1300" b="1" i="0">
                <a:solidFill>
                  <a:srgbClr val="FFFFFF"/>
                </a:solidFill>
              </a:rPr>
              <a:t>2025</a:t>
            </a:r>
          </a:p>
        </p:txBody>
      </p:sp>
      <p:sp>
        <p:nvSpPr>
          <p:cNvPr id="12" name="TextBox 11"/>
          <p:cNvSpPr txBox="1"/>
          <p:nvPr/>
        </p:nvSpPr>
        <p:spPr>
          <a:xfrm>
            <a:off x="4800600" y="1225296"/>
            <a:ext cx="4023360" cy="1005840"/>
          </a:xfrm>
          <a:prstGeom prst="rect">
            <a:avLst/>
          </a:prstGeom>
          <a:noFill/>
        </p:spPr>
        <p:txBody>
          <a:bodyPr wrap="square">
            <a:spAutoFit/>
          </a:bodyPr>
          <a:lstStyle/>
          <a:p>
            <a:pPr algn="ctr"/>
            <a:r>
              <a:rPr sz="5200" b="1" i="0">
                <a:solidFill>
                  <a:srgbClr val="27AE60"/>
                </a:solidFill>
              </a:rPr>
              <a:t>20%</a:t>
            </a:r>
          </a:p>
        </p:txBody>
      </p:sp>
      <p:sp>
        <p:nvSpPr>
          <p:cNvPr id="13" name="TextBox 12"/>
          <p:cNvSpPr txBox="1"/>
          <p:nvPr/>
        </p:nvSpPr>
        <p:spPr>
          <a:xfrm>
            <a:off x="4800600" y="2267712"/>
            <a:ext cx="4023360" cy="512064"/>
          </a:xfrm>
          <a:prstGeom prst="rect">
            <a:avLst/>
          </a:prstGeom>
          <a:noFill/>
        </p:spPr>
        <p:txBody>
          <a:bodyPr wrap="square">
            <a:spAutoFit/>
          </a:bodyPr>
          <a:lstStyle/>
          <a:p>
            <a:pPr algn="ctr"/>
            <a:r>
              <a:rPr sz="1100" b="0" i="0">
                <a:solidFill>
                  <a:srgbClr val="5B91CC"/>
                </a:solidFill>
              </a:rPr>
              <a:t>de escrituras
con credito hipotecario</a:t>
            </a:r>
          </a:p>
        </p:txBody>
      </p:sp>
      <p:sp>
        <p:nvSpPr>
          <p:cNvPr id="14" name="TextBox 13"/>
          <p:cNvSpPr txBox="1"/>
          <p:nvPr/>
        </p:nvSpPr>
        <p:spPr>
          <a:xfrm>
            <a:off x="4800600" y="2834640"/>
            <a:ext cx="4023360" cy="420624"/>
          </a:xfrm>
          <a:prstGeom prst="rect">
            <a:avLst/>
          </a:prstGeom>
          <a:noFill/>
        </p:spPr>
        <p:txBody>
          <a:bodyPr wrap="square">
            <a:spAutoFit/>
          </a:bodyPr>
          <a:lstStyle/>
          <a:p>
            <a:pPr algn="ctr"/>
            <a:r>
              <a:rPr sz="1000" b="0" i="1">
                <a:solidFill>
                  <a:srgbClr val="27AE60"/>
                </a:solidFill>
              </a:rPr>
              <a:t>El banco volvio
a hacer el mercado</a:t>
            </a:r>
          </a:p>
        </p:txBody>
      </p:sp>
      <p:sp>
        <p:nvSpPr>
          <p:cNvPr id="15" name="Rectangle 14"/>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NO ES UN BOOM PORTENO — ES NACIONAL</a:t>
            </a:r>
          </a:p>
        </p:txBody>
      </p:sp>
      <p:sp>
        <p:nvSpPr>
          <p:cNvPr id="4" name="Rectangle 3"/>
          <p:cNvSpPr/>
          <p:nvPr/>
        </p:nvSpPr>
        <p:spPr>
          <a:xfrm>
            <a:off x="365760" y="548640"/>
            <a:ext cx="841248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76656"/>
            <a:ext cx="8229600" cy="1280160"/>
          </a:xfrm>
          <a:prstGeom prst="rect">
            <a:avLst/>
          </a:prstGeom>
          <a:noFill/>
        </p:spPr>
        <p:txBody>
          <a:bodyPr wrap="square">
            <a:spAutoFit/>
          </a:bodyPr>
          <a:lstStyle/>
          <a:p>
            <a:pPr algn="ctr"/>
            <a:r>
              <a:rPr sz="7200" b="1" i="0">
                <a:solidFill>
                  <a:srgbClr val="B8952A"/>
                </a:solidFill>
              </a:rPr>
              <a:t>+375%</a:t>
            </a:r>
          </a:p>
        </p:txBody>
      </p:sp>
      <p:sp>
        <p:nvSpPr>
          <p:cNvPr id="6" name="TextBox 5"/>
          <p:cNvSpPr txBox="1"/>
          <p:nvPr/>
        </p:nvSpPr>
        <p:spPr>
          <a:xfrm>
            <a:off x="457200" y="1993392"/>
            <a:ext cx="8229600" cy="438912"/>
          </a:xfrm>
          <a:prstGeom prst="rect">
            <a:avLst/>
          </a:prstGeom>
          <a:noFill/>
        </p:spPr>
        <p:txBody>
          <a:bodyPr wrap="square">
            <a:spAutoFit/>
          </a:bodyPr>
          <a:lstStyle/>
          <a:p>
            <a:pPr algn="ctr"/>
            <a:r>
              <a:rPr sz="1500" b="0" i="0">
                <a:solidFill>
                  <a:srgbClr val="FFFFFF"/>
                </a:solidFill>
              </a:rPr>
              <a:t>crecimiento de hipotecas en la Provincia de Buenos Aires — 2025 vs 2024</a:t>
            </a:r>
          </a:p>
        </p:txBody>
      </p:sp>
      <p:sp>
        <p:nvSpPr>
          <p:cNvPr id="7" name="Rectangle 6"/>
          <p:cNvSpPr/>
          <p:nvPr/>
        </p:nvSpPr>
        <p:spPr>
          <a:xfrm>
            <a:off x="457200" y="2596896"/>
            <a:ext cx="2560320" cy="11887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457200" y="2633472"/>
            <a:ext cx="2560320" cy="347472"/>
          </a:xfrm>
          <a:prstGeom prst="rect">
            <a:avLst/>
          </a:prstGeom>
          <a:noFill/>
        </p:spPr>
        <p:txBody>
          <a:bodyPr wrap="square">
            <a:spAutoFit/>
          </a:bodyPr>
          <a:lstStyle/>
          <a:p>
            <a:pPr algn="ctr"/>
            <a:r>
              <a:rPr sz="1100" b="1" i="0">
                <a:solidFill>
                  <a:srgbClr val="B8952A"/>
                </a:solidFill>
              </a:rPr>
              <a:t>CABA</a:t>
            </a:r>
          </a:p>
        </p:txBody>
      </p:sp>
      <p:sp>
        <p:nvSpPr>
          <p:cNvPr id="9" name="TextBox 8"/>
          <p:cNvSpPr txBox="1"/>
          <p:nvPr/>
        </p:nvSpPr>
        <p:spPr>
          <a:xfrm>
            <a:off x="457200" y="2999232"/>
            <a:ext cx="2560320" cy="640080"/>
          </a:xfrm>
          <a:prstGeom prst="rect">
            <a:avLst/>
          </a:prstGeom>
          <a:noFill/>
        </p:spPr>
        <p:txBody>
          <a:bodyPr wrap="square">
            <a:spAutoFit/>
          </a:bodyPr>
          <a:lstStyle/>
          <a:p>
            <a:pPr algn="ctr"/>
            <a:r>
              <a:rPr sz="1300" b="1" i="0">
                <a:solidFill>
                  <a:srgbClr val="FFFFFF"/>
                </a:solidFill>
              </a:rPr>
              <a:t>+180%
hipotecas i.a.</a:t>
            </a:r>
          </a:p>
        </p:txBody>
      </p:sp>
      <p:sp>
        <p:nvSpPr>
          <p:cNvPr id="10" name="Rectangle 9"/>
          <p:cNvSpPr/>
          <p:nvPr/>
        </p:nvSpPr>
        <p:spPr>
          <a:xfrm>
            <a:off x="3291840" y="2596896"/>
            <a:ext cx="2560320" cy="11887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291840" y="2633472"/>
            <a:ext cx="2560320" cy="347472"/>
          </a:xfrm>
          <a:prstGeom prst="rect">
            <a:avLst/>
          </a:prstGeom>
          <a:noFill/>
        </p:spPr>
        <p:txBody>
          <a:bodyPr wrap="square">
            <a:spAutoFit/>
          </a:bodyPr>
          <a:lstStyle/>
          <a:p>
            <a:pPr algn="ctr"/>
            <a:r>
              <a:rPr sz="1100" b="1" i="0">
                <a:solidFill>
                  <a:srgbClr val="B8952A"/>
                </a:solidFill>
              </a:rPr>
              <a:t>Prov. BA</a:t>
            </a:r>
          </a:p>
        </p:txBody>
      </p:sp>
      <p:sp>
        <p:nvSpPr>
          <p:cNvPr id="12" name="TextBox 11"/>
          <p:cNvSpPr txBox="1"/>
          <p:nvPr/>
        </p:nvSpPr>
        <p:spPr>
          <a:xfrm>
            <a:off x="3291840" y="2999232"/>
            <a:ext cx="2560320" cy="640080"/>
          </a:xfrm>
          <a:prstGeom prst="rect">
            <a:avLst/>
          </a:prstGeom>
          <a:noFill/>
        </p:spPr>
        <p:txBody>
          <a:bodyPr wrap="square">
            <a:spAutoFit/>
          </a:bodyPr>
          <a:lstStyle/>
          <a:p>
            <a:pPr algn="ctr"/>
            <a:r>
              <a:rPr sz="1300" b="1" i="0">
                <a:solidFill>
                  <a:srgbClr val="FFFFFF"/>
                </a:solidFill>
              </a:rPr>
              <a:t>+375%
hipotecas i.a.</a:t>
            </a:r>
          </a:p>
        </p:txBody>
      </p:sp>
      <p:sp>
        <p:nvSpPr>
          <p:cNvPr id="13" name="Rectangle 12"/>
          <p:cNvSpPr/>
          <p:nvPr/>
        </p:nvSpPr>
        <p:spPr>
          <a:xfrm>
            <a:off x="6126480" y="2596896"/>
            <a:ext cx="2560320" cy="118872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126480" y="2633472"/>
            <a:ext cx="2560320" cy="347472"/>
          </a:xfrm>
          <a:prstGeom prst="rect">
            <a:avLst/>
          </a:prstGeom>
          <a:noFill/>
        </p:spPr>
        <p:txBody>
          <a:bodyPr wrap="square">
            <a:spAutoFit/>
          </a:bodyPr>
          <a:lstStyle/>
          <a:p>
            <a:pPr algn="ctr"/>
            <a:r>
              <a:rPr sz="1100" b="1" i="0">
                <a:solidFill>
                  <a:srgbClr val="B8952A"/>
                </a:solidFill>
              </a:rPr>
              <a:t>USD 3.300M</a:t>
            </a:r>
          </a:p>
        </p:txBody>
      </p:sp>
      <p:sp>
        <p:nvSpPr>
          <p:cNvPr id="15" name="TextBox 14"/>
          <p:cNvSpPr txBox="1"/>
          <p:nvPr/>
        </p:nvSpPr>
        <p:spPr>
          <a:xfrm>
            <a:off x="6126480" y="2999232"/>
            <a:ext cx="2560320" cy="640080"/>
          </a:xfrm>
          <a:prstGeom prst="rect">
            <a:avLst/>
          </a:prstGeom>
          <a:noFill/>
        </p:spPr>
        <p:txBody>
          <a:bodyPr wrap="square">
            <a:spAutoFit/>
          </a:bodyPr>
          <a:lstStyle/>
          <a:p>
            <a:pPr algn="ctr"/>
            <a:r>
              <a:rPr sz="1300" b="1" i="0">
                <a:solidFill>
                  <a:srgbClr val="FFFFFF"/>
                </a:solidFill>
              </a:rPr>
              <a:t>creditos
desembolsados 2025</a:t>
            </a:r>
          </a:p>
        </p:txBody>
      </p:sp>
      <p:sp>
        <p:nvSpPr>
          <p:cNvPr id="16" name="Rectangle 15"/>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LA TASA MAS BAJA EN 7 ANOS — LA VENTANA ES HOY</a:t>
            </a:r>
          </a:p>
        </p:txBody>
      </p:sp>
      <p:sp>
        <p:nvSpPr>
          <p:cNvPr id="4" name="Rectangle 3"/>
          <p:cNvSpPr/>
          <p:nvPr/>
        </p:nvSpPr>
        <p:spPr>
          <a:xfrm>
            <a:off x="365760" y="548640"/>
            <a:ext cx="8412480" cy="36576"/>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457200" y="658368"/>
            <a:ext cx="4114800" cy="1463040"/>
          </a:xfrm>
          <a:prstGeom prst="rect">
            <a:avLst/>
          </a:prstGeom>
          <a:noFill/>
        </p:spPr>
        <p:txBody>
          <a:bodyPr wrap="square">
            <a:spAutoFit/>
          </a:bodyPr>
          <a:lstStyle/>
          <a:p>
            <a:pPr algn="ctr"/>
            <a:r>
              <a:rPr sz="8000" b="1" i="0">
                <a:solidFill>
                  <a:srgbClr val="B8952A"/>
                </a:solidFill>
              </a:rPr>
              <a:t>6%</a:t>
            </a:r>
          </a:p>
        </p:txBody>
      </p:sp>
      <p:sp>
        <p:nvSpPr>
          <p:cNvPr id="6" name="TextBox 5"/>
          <p:cNvSpPr txBox="1"/>
          <p:nvPr/>
        </p:nvSpPr>
        <p:spPr>
          <a:xfrm>
            <a:off x="457200" y="2139696"/>
            <a:ext cx="4114800" cy="420624"/>
          </a:xfrm>
          <a:prstGeom prst="rect">
            <a:avLst/>
          </a:prstGeom>
          <a:noFill/>
        </p:spPr>
        <p:txBody>
          <a:bodyPr wrap="square">
            <a:spAutoFit/>
          </a:bodyPr>
          <a:lstStyle/>
          <a:p>
            <a:pPr algn="ctr"/>
            <a:r>
              <a:rPr sz="2400" b="1" i="0">
                <a:solidFill>
                  <a:srgbClr val="FFFFFF"/>
                </a:solidFill>
              </a:rPr>
              <a:t>+ UVA</a:t>
            </a:r>
          </a:p>
        </p:txBody>
      </p:sp>
      <p:sp>
        <p:nvSpPr>
          <p:cNvPr id="7" name="TextBox 6"/>
          <p:cNvSpPr txBox="1"/>
          <p:nvPr/>
        </p:nvSpPr>
        <p:spPr>
          <a:xfrm>
            <a:off x="457200" y="2578608"/>
            <a:ext cx="4114800" cy="457200"/>
          </a:xfrm>
          <a:prstGeom prst="rect">
            <a:avLst/>
          </a:prstGeom>
          <a:noFill/>
        </p:spPr>
        <p:txBody>
          <a:bodyPr wrap="square">
            <a:spAutoFit/>
          </a:bodyPr>
          <a:lstStyle/>
          <a:p>
            <a:pPr algn="ctr"/>
            <a:r>
              <a:rPr sz="1200" b="0" i="1">
                <a:solidFill>
                  <a:srgbClr val="5B91CC"/>
                </a:solidFill>
              </a:rPr>
              <a:t>Banco Nacion
junio 2026</a:t>
            </a:r>
          </a:p>
        </p:txBody>
      </p:sp>
      <p:sp>
        <p:nvSpPr>
          <p:cNvPr id="8" name="Rectangle 7"/>
          <p:cNvSpPr/>
          <p:nvPr/>
        </p:nvSpPr>
        <p:spPr>
          <a:xfrm>
            <a:off x="4846320" y="694944"/>
            <a:ext cx="41148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956048" y="731520"/>
            <a:ext cx="3931920" cy="475488"/>
          </a:xfrm>
          <a:prstGeom prst="rect">
            <a:avLst/>
          </a:prstGeom>
          <a:noFill/>
        </p:spPr>
        <p:txBody>
          <a:bodyPr wrap="square">
            <a:spAutoFit/>
          </a:bodyPr>
          <a:lstStyle/>
          <a:p>
            <a:pPr algn="l"/>
            <a:r>
              <a:rPr sz="1100" b="0" i="0">
                <a:solidFill>
                  <a:srgbClr val="FFFFFF"/>
                </a:solidFill>
              </a:rPr>
              <a:t>Tasa mas baja en 7 anos</a:t>
            </a:r>
          </a:p>
        </p:txBody>
      </p:sp>
      <p:sp>
        <p:nvSpPr>
          <p:cNvPr id="10" name="Rectangle 9"/>
          <p:cNvSpPr/>
          <p:nvPr/>
        </p:nvSpPr>
        <p:spPr>
          <a:xfrm>
            <a:off x="4846320" y="1353312"/>
            <a:ext cx="41148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956048" y="1389888"/>
            <a:ext cx="3931920" cy="475488"/>
          </a:xfrm>
          <a:prstGeom prst="rect">
            <a:avLst/>
          </a:prstGeom>
          <a:noFill/>
        </p:spPr>
        <p:txBody>
          <a:bodyPr wrap="square">
            <a:spAutoFit/>
          </a:bodyPr>
          <a:lstStyle/>
          <a:p>
            <a:pPr algn="l"/>
            <a:r>
              <a:rPr sz="1100" b="0" i="0">
                <a:solidFill>
                  <a:srgbClr val="FFFFFF"/>
                </a:solidFill>
              </a:rPr>
              <a:t>Banco Nacion: 6% + UVA</a:t>
            </a:r>
          </a:p>
        </p:txBody>
      </p:sp>
      <p:sp>
        <p:nvSpPr>
          <p:cNvPr id="12" name="Rectangle 11"/>
          <p:cNvSpPr/>
          <p:nvPr/>
        </p:nvSpPr>
        <p:spPr>
          <a:xfrm>
            <a:off x="4846320" y="2011680"/>
            <a:ext cx="41148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956048" y="2048256"/>
            <a:ext cx="3931920" cy="475488"/>
          </a:xfrm>
          <a:prstGeom prst="rect">
            <a:avLst/>
          </a:prstGeom>
          <a:noFill/>
        </p:spPr>
        <p:txBody>
          <a:bodyPr wrap="square">
            <a:spAutoFit/>
          </a:bodyPr>
          <a:lstStyle/>
          <a:p>
            <a:pPr algn="l"/>
            <a:r>
              <a:rPr sz="1100" b="0" i="0">
                <a:solidFill>
                  <a:srgbClr val="FFFFFF"/>
                </a:solidFill>
              </a:rPr>
              <a:t>Ciudad y BBVA: 7,5% + UVA</a:t>
            </a:r>
          </a:p>
        </p:txBody>
      </p:sp>
      <p:sp>
        <p:nvSpPr>
          <p:cNvPr id="14" name="Rectangle 13"/>
          <p:cNvSpPr/>
          <p:nvPr/>
        </p:nvSpPr>
        <p:spPr>
          <a:xfrm>
            <a:off x="4846320" y="2670048"/>
            <a:ext cx="41148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956048" y="2706624"/>
            <a:ext cx="3931920" cy="475488"/>
          </a:xfrm>
          <a:prstGeom prst="rect">
            <a:avLst/>
          </a:prstGeom>
          <a:noFill/>
        </p:spPr>
        <p:txBody>
          <a:bodyPr wrap="square">
            <a:spAutoFit/>
          </a:bodyPr>
          <a:lstStyle/>
          <a:p>
            <a:pPr algn="l"/>
            <a:r>
              <a:rPr sz="1100" b="0" i="0">
                <a:solidFill>
                  <a:srgbClr val="FFFFFF"/>
                </a:solidFill>
              </a:rPr>
              <a:t>Promedio real: 5,8% + UVA</a:t>
            </a:r>
          </a:p>
        </p:txBody>
      </p:sp>
      <p:sp>
        <p:nvSpPr>
          <p:cNvPr id="16" name="Rectangle 15"/>
          <p:cNvSpPr/>
          <p:nvPr/>
        </p:nvSpPr>
        <p:spPr>
          <a:xfrm>
            <a:off x="4846320" y="3328415"/>
            <a:ext cx="4114800" cy="548640"/>
          </a:xfrm>
          <a:prstGeom prst="rect">
            <a:avLst/>
          </a:prstGeom>
          <a:solidFill>
            <a:srgbClr val="1E4D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956048" y="3364991"/>
            <a:ext cx="3931920" cy="475488"/>
          </a:xfrm>
          <a:prstGeom prst="rect">
            <a:avLst/>
          </a:prstGeom>
          <a:noFill/>
        </p:spPr>
        <p:txBody>
          <a:bodyPr wrap="square">
            <a:spAutoFit/>
          </a:bodyPr>
          <a:lstStyle/>
          <a:p>
            <a:pPr algn="l"/>
            <a:r>
              <a:rPr sz="1100" b="1" i="0">
                <a:solidFill>
                  <a:srgbClr val="B8952A"/>
                </a:solidFill>
              </a:rPr>
              <a:t>Ventana: 18-24 meses</a:t>
            </a:r>
          </a:p>
        </p:txBody>
      </p:sp>
      <p:sp>
        <p:nvSpPr>
          <p:cNvPr id="18" name="Rectangle 17"/>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C0392B"/>
                </a:solidFill>
              </a:rPr>
              <a:t>LA SOMBRA QUE EL MERCADO NO QUIERE VER</a:t>
            </a:r>
          </a:p>
        </p:txBody>
      </p:sp>
      <p:sp>
        <p:nvSpPr>
          <p:cNvPr id="4" name="Rectangle 3"/>
          <p:cNvSpPr/>
          <p:nvPr/>
        </p:nvSpPr>
        <p:spPr>
          <a:xfrm>
            <a:off x="365760" y="548640"/>
            <a:ext cx="8412480" cy="36576"/>
          </a:xfrm>
          <a:prstGeom prst="rect">
            <a:avLst/>
          </a:prstGeom>
          <a:solidFill>
            <a:srgbClr val="C039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228600" y="694944"/>
            <a:ext cx="4160520" cy="3794760"/>
          </a:xfrm>
          <a:prstGeom prst="rect">
            <a:avLst/>
          </a:prstGeom>
          <a:solidFill>
            <a:srgbClr val="2E070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320040" y="749808"/>
            <a:ext cx="3977639" cy="731520"/>
          </a:xfrm>
          <a:prstGeom prst="rect">
            <a:avLst/>
          </a:prstGeom>
          <a:noFill/>
        </p:spPr>
        <p:txBody>
          <a:bodyPr wrap="square">
            <a:spAutoFit/>
          </a:bodyPr>
          <a:lstStyle/>
          <a:p>
            <a:pPr algn="ctr"/>
            <a:r>
              <a:rPr sz="1700" b="1" i="0">
                <a:solidFill>
                  <a:srgbClr val="C0392B"/>
                </a:solidFill>
              </a:rPr>
              <a:t>INFLACION 31,5%
EN 2025</a:t>
            </a:r>
          </a:p>
        </p:txBody>
      </p:sp>
      <p:sp>
        <p:nvSpPr>
          <p:cNvPr id="7" name="TextBox 6"/>
          <p:cNvSpPr txBox="1"/>
          <p:nvPr/>
        </p:nvSpPr>
        <p:spPr>
          <a:xfrm>
            <a:off x="320040" y="1536192"/>
            <a:ext cx="3977639" cy="2468880"/>
          </a:xfrm>
          <a:prstGeom prst="rect">
            <a:avLst/>
          </a:prstGeom>
          <a:noFill/>
        </p:spPr>
        <p:txBody>
          <a:bodyPr wrap="square">
            <a:spAutoFit/>
          </a:bodyPr>
          <a:lstStyle/>
          <a:p>
            <a:pPr algn="ctr"/>
            <a:r>
              <a:rPr sz="1000" b="0" i="0">
                <a:solidFill>
                  <a:srgbClr val="FFFFFF"/>
                </a:solidFill>
              </a:rPr>
              <a:t>El capital UVA sube
31,5% en pesos cada ano
Si el salario no acompana,
el ratio cuota/ingreso
crece mes a mes
En 2018-2019: cuotas
triplicaron en pesos.
100.000 deudores atrapados.</a:t>
            </a:r>
          </a:p>
        </p:txBody>
      </p:sp>
      <p:sp>
        <p:nvSpPr>
          <p:cNvPr id="8" name="Rectangle 7"/>
          <p:cNvSpPr/>
          <p:nvPr/>
        </p:nvSpPr>
        <p:spPr>
          <a:xfrm>
            <a:off x="4754880" y="694944"/>
            <a:ext cx="4160520" cy="3794760"/>
          </a:xfrm>
          <a:prstGeom prst="rect">
            <a:avLst/>
          </a:prstGeom>
          <a:solidFill>
            <a:srgbClr val="0E2A1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846320" y="749808"/>
            <a:ext cx="3977639" cy="731520"/>
          </a:xfrm>
          <a:prstGeom prst="rect">
            <a:avLst/>
          </a:prstGeom>
          <a:noFill/>
        </p:spPr>
        <p:txBody>
          <a:bodyPr wrap="square">
            <a:spAutoFit/>
          </a:bodyPr>
          <a:lstStyle/>
          <a:p>
            <a:pPr algn="ctr"/>
            <a:r>
              <a:rPr sz="1700" b="1" i="0">
                <a:solidFill>
                  <a:srgbClr val="27AE60"/>
                </a:solidFill>
              </a:rPr>
              <a:t>VENTANA REAL
PERO FRAGIL</a:t>
            </a:r>
          </a:p>
        </p:txBody>
      </p:sp>
      <p:sp>
        <p:nvSpPr>
          <p:cNvPr id="10" name="TextBox 9"/>
          <p:cNvSpPr txBox="1"/>
          <p:nvPr/>
        </p:nvSpPr>
        <p:spPr>
          <a:xfrm>
            <a:off x="4846320" y="1536192"/>
            <a:ext cx="3977639" cy="2468880"/>
          </a:xfrm>
          <a:prstGeom prst="rect">
            <a:avLst/>
          </a:prstGeom>
          <a:noFill/>
        </p:spPr>
        <p:txBody>
          <a:bodyPr wrap="square">
            <a:spAutoFit/>
          </a:bodyPr>
          <a:lstStyle/>
          <a:p>
            <a:pPr algn="ctr"/>
            <a:r>
              <a:rPr sz="1000" b="0" i="0">
                <a:solidFill>
                  <a:srgbClr val="FFFFFF"/>
                </a:solidFill>
              </a:rPr>
              <a:t>Condicion: inflacion
baja a 20-25% en 2026
Si se cumple: mercado
hipotecario se consolida
Si no: el mismo ciclo
de 2017-2019 se repite
con nuevo elenco.</a:t>
            </a:r>
          </a:p>
        </p:txBody>
      </p:sp>
      <p:sp>
        <p:nvSpPr>
          <p:cNvPr id="11" name="Rectangle 10"/>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365760" y="146304"/>
            <a:ext cx="8412480" cy="402336"/>
          </a:xfrm>
          <a:prstGeom prst="rect">
            <a:avLst/>
          </a:prstGeom>
          <a:noFill/>
        </p:spPr>
        <p:txBody>
          <a:bodyPr wrap="none">
            <a:spAutoFit/>
          </a:bodyPr>
          <a:lstStyle/>
          <a:p>
            <a:pPr algn="l"/>
            <a:r>
              <a:rPr sz="1100" b="1" i="0">
                <a:solidFill>
                  <a:srgbClr val="B8952A"/>
                </a:solidFill>
              </a:rPr>
              <a:t>TRES ESCENARIOS PARA EL MERCADO HIPOTECARIO 2026-2027</a:t>
            </a:r>
          </a:p>
        </p:txBody>
      </p:sp>
      <p:sp>
        <p:nvSpPr>
          <p:cNvPr id="4" name="Rectangle 3"/>
          <p:cNvSpPr/>
          <p:nvPr/>
        </p:nvSpPr>
        <p:spPr>
          <a:xfrm>
            <a:off x="365760" y="548640"/>
            <a:ext cx="8412480" cy="36576"/>
          </a:xfrm>
          <a:prstGeom prst="rect">
            <a:avLst/>
          </a:prstGeom>
          <a:solidFill>
            <a:srgbClr val="2E6CB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274320" y="713232"/>
            <a:ext cx="2743200" cy="3639312"/>
          </a:xfrm>
          <a:prstGeom prst="rect">
            <a:avLst/>
          </a:prstGeom>
          <a:solidFill>
            <a:srgbClr val="0D2E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74320" y="713232"/>
            <a:ext cx="2743200" cy="402336"/>
          </a:xfrm>
          <a:prstGeom prst="rect">
            <a:avLst/>
          </a:prstGeom>
          <a:solidFill>
            <a:srgbClr val="27A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74320" y="731520"/>
            <a:ext cx="2743200" cy="365760"/>
          </a:xfrm>
          <a:prstGeom prst="rect">
            <a:avLst/>
          </a:prstGeom>
          <a:noFill/>
        </p:spPr>
        <p:txBody>
          <a:bodyPr wrap="square">
            <a:spAutoFit/>
          </a:bodyPr>
          <a:lstStyle/>
          <a:p>
            <a:pPr algn="ctr"/>
            <a:r>
              <a:rPr sz="1100" b="1" i="0">
                <a:solidFill>
                  <a:srgbClr val="FFFFFF"/>
                </a:solidFill>
              </a:rPr>
              <a:t>CONSOLIDACION</a:t>
            </a:r>
          </a:p>
        </p:txBody>
      </p:sp>
      <p:sp>
        <p:nvSpPr>
          <p:cNvPr id="8" name="TextBox 7"/>
          <p:cNvSpPr txBox="1"/>
          <p:nvPr/>
        </p:nvSpPr>
        <p:spPr>
          <a:xfrm>
            <a:off x="384048" y="1188720"/>
            <a:ext cx="2523744" cy="804672"/>
          </a:xfrm>
          <a:prstGeom prst="rect">
            <a:avLst/>
          </a:prstGeom>
          <a:noFill/>
        </p:spPr>
        <p:txBody>
          <a:bodyPr wrap="square">
            <a:spAutoFit/>
          </a:bodyPr>
          <a:lstStyle/>
          <a:p>
            <a:pPr algn="l"/>
            <a:r>
              <a:rPr sz="900" b="0" i="0">
                <a:solidFill>
                  <a:srgbClr val="FFFFFF"/>
                </a:solidFill>
              </a:rPr>
              <a:t>Inflacion baja a
20-25%. Tasas estables.</a:t>
            </a:r>
          </a:p>
        </p:txBody>
      </p:sp>
      <p:sp>
        <p:nvSpPr>
          <p:cNvPr id="9" name="TextBox 8"/>
          <p:cNvSpPr txBox="1"/>
          <p:nvPr/>
        </p:nvSpPr>
        <p:spPr>
          <a:xfrm>
            <a:off x="384048" y="2048256"/>
            <a:ext cx="2523744" cy="896112"/>
          </a:xfrm>
          <a:prstGeom prst="rect">
            <a:avLst/>
          </a:prstGeom>
          <a:noFill/>
        </p:spPr>
        <p:txBody>
          <a:bodyPr wrap="square">
            <a:spAutoFit/>
          </a:bodyPr>
          <a:lstStyle/>
          <a:p>
            <a:pPr algn="l"/>
            <a:r>
              <a:rPr sz="900" b="1" i="0">
                <a:solidFill>
                  <a:srgbClr val="27AE60"/>
                </a:solidFill>
              </a:rPr>
              <a:t>15.000-18.000
hipotecas/ano CABA.
Credito llega al 25%
de escrituras.</a:t>
            </a:r>
          </a:p>
        </p:txBody>
      </p:sp>
      <p:sp>
        <p:nvSpPr>
          <p:cNvPr id="10" name="Rectangle 9"/>
          <p:cNvSpPr/>
          <p:nvPr/>
        </p:nvSpPr>
        <p:spPr>
          <a:xfrm>
            <a:off x="274320" y="2999232"/>
            <a:ext cx="2743200" cy="36576"/>
          </a:xfrm>
          <a:prstGeom prst="rect">
            <a:avLst/>
          </a:prstGeom>
          <a:solidFill>
            <a:srgbClr val="27A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74320" y="3072384"/>
            <a:ext cx="2743200" cy="457200"/>
          </a:xfrm>
          <a:prstGeom prst="rect">
            <a:avLst/>
          </a:prstGeom>
          <a:noFill/>
        </p:spPr>
        <p:txBody>
          <a:bodyPr wrap="square">
            <a:spAutoFit/>
          </a:bodyPr>
          <a:lstStyle/>
          <a:p>
            <a:pPr algn="ctr"/>
            <a:r>
              <a:rPr sz="1000" b="1" i="0">
                <a:solidFill>
                  <a:srgbClr val="27AE60"/>
                </a:solidFill>
              </a:rPr>
              <a:t>PROBABLE
55%</a:t>
            </a:r>
          </a:p>
        </p:txBody>
      </p:sp>
      <p:sp>
        <p:nvSpPr>
          <p:cNvPr id="12" name="Rectangle 11"/>
          <p:cNvSpPr/>
          <p:nvPr/>
        </p:nvSpPr>
        <p:spPr>
          <a:xfrm>
            <a:off x="3246120" y="713232"/>
            <a:ext cx="2743200" cy="3639312"/>
          </a:xfrm>
          <a:prstGeom prst="rect">
            <a:avLst/>
          </a:prstGeom>
          <a:solidFill>
            <a:srgbClr val="2E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3246120" y="713232"/>
            <a:ext cx="2743200" cy="402336"/>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3246120" y="731520"/>
            <a:ext cx="2743200" cy="365760"/>
          </a:xfrm>
          <a:prstGeom prst="rect">
            <a:avLst/>
          </a:prstGeom>
          <a:noFill/>
        </p:spPr>
        <p:txBody>
          <a:bodyPr wrap="square">
            <a:spAutoFit/>
          </a:bodyPr>
          <a:lstStyle/>
          <a:p>
            <a:pPr algn="ctr"/>
            <a:r>
              <a:rPr sz="1100" b="1" i="0">
                <a:solidFill>
                  <a:srgbClr val="FFFFFF"/>
                </a:solidFill>
              </a:rPr>
              <a:t>MESETA
PROLONGADA</a:t>
            </a:r>
          </a:p>
        </p:txBody>
      </p:sp>
      <p:sp>
        <p:nvSpPr>
          <p:cNvPr id="15" name="TextBox 14"/>
          <p:cNvSpPr txBox="1"/>
          <p:nvPr/>
        </p:nvSpPr>
        <p:spPr>
          <a:xfrm>
            <a:off x="3355848" y="1188720"/>
            <a:ext cx="2523744" cy="804672"/>
          </a:xfrm>
          <a:prstGeom prst="rect">
            <a:avLst/>
          </a:prstGeom>
          <a:noFill/>
        </p:spPr>
        <p:txBody>
          <a:bodyPr wrap="square">
            <a:spAutoFit/>
          </a:bodyPr>
          <a:lstStyle/>
          <a:p>
            <a:pPr algn="l"/>
            <a:r>
              <a:rPr sz="900" b="0" i="0">
                <a:solidFill>
                  <a:srgbClr val="FFFFFF"/>
                </a:solidFill>
              </a:rPr>
              <a:t>Inflacion se estanca
en 30-40%. Tasas
no bajan mas.</a:t>
            </a:r>
          </a:p>
        </p:txBody>
      </p:sp>
      <p:sp>
        <p:nvSpPr>
          <p:cNvPr id="16" name="TextBox 15"/>
          <p:cNvSpPr txBox="1"/>
          <p:nvPr/>
        </p:nvSpPr>
        <p:spPr>
          <a:xfrm>
            <a:off x="3355848" y="2048256"/>
            <a:ext cx="2523744" cy="896112"/>
          </a:xfrm>
          <a:prstGeom prst="rect">
            <a:avLst/>
          </a:prstGeom>
          <a:noFill/>
        </p:spPr>
        <p:txBody>
          <a:bodyPr wrap="square">
            <a:spAutoFit/>
          </a:bodyPr>
          <a:lstStyle/>
          <a:p>
            <a:pPr algn="l"/>
            <a:r>
              <a:rPr sz="900" b="1" i="0">
                <a:solidFill>
                  <a:srgbClr val="E36C09"/>
                </a:solidFill>
              </a:rPr>
              <a:t>Volumen se estabiliza.
Precios USD suben.
Accesibilidad baja.</a:t>
            </a:r>
          </a:p>
        </p:txBody>
      </p:sp>
      <p:sp>
        <p:nvSpPr>
          <p:cNvPr id="17" name="Rectangle 16"/>
          <p:cNvSpPr/>
          <p:nvPr/>
        </p:nvSpPr>
        <p:spPr>
          <a:xfrm>
            <a:off x="3246120" y="2999232"/>
            <a:ext cx="2743200" cy="36576"/>
          </a:xfrm>
          <a:prstGeom prst="rect">
            <a:avLst/>
          </a:prstGeom>
          <a:solidFill>
            <a:srgbClr val="E36C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3246120" y="3072384"/>
            <a:ext cx="2743200" cy="457200"/>
          </a:xfrm>
          <a:prstGeom prst="rect">
            <a:avLst/>
          </a:prstGeom>
          <a:noFill/>
        </p:spPr>
        <p:txBody>
          <a:bodyPr wrap="square">
            <a:spAutoFit/>
          </a:bodyPr>
          <a:lstStyle/>
          <a:p>
            <a:pPr algn="ctr"/>
            <a:r>
              <a:rPr sz="1000" b="1" i="0">
                <a:solidFill>
                  <a:srgbClr val="E36C09"/>
                </a:solidFill>
              </a:rPr>
              <a:t>POSIBLE
25%</a:t>
            </a:r>
          </a:p>
        </p:txBody>
      </p:sp>
      <p:sp>
        <p:nvSpPr>
          <p:cNvPr id="19" name="Rectangle 18"/>
          <p:cNvSpPr/>
          <p:nvPr/>
        </p:nvSpPr>
        <p:spPr>
          <a:xfrm>
            <a:off x="6217920" y="713232"/>
            <a:ext cx="2743200" cy="3639312"/>
          </a:xfrm>
          <a:prstGeom prst="rect">
            <a:avLst/>
          </a:prstGeom>
          <a:solidFill>
            <a:srgbClr val="2E050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17920" y="713232"/>
            <a:ext cx="2743200" cy="402336"/>
          </a:xfrm>
          <a:prstGeom prst="rect">
            <a:avLst/>
          </a:prstGeom>
          <a:solidFill>
            <a:srgbClr val="C039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17920" y="731520"/>
            <a:ext cx="2743200" cy="365760"/>
          </a:xfrm>
          <a:prstGeom prst="rect">
            <a:avLst/>
          </a:prstGeom>
          <a:noFill/>
        </p:spPr>
        <p:txBody>
          <a:bodyPr wrap="square">
            <a:spAutoFit/>
          </a:bodyPr>
          <a:lstStyle/>
          <a:p>
            <a:pPr algn="ctr"/>
            <a:r>
              <a:rPr sz="1100" b="1" i="0">
                <a:solidFill>
                  <a:srgbClr val="FFFFFF"/>
                </a:solidFill>
              </a:rPr>
              <a:t>CRISIS
UVA 2.0</a:t>
            </a:r>
          </a:p>
        </p:txBody>
      </p:sp>
      <p:sp>
        <p:nvSpPr>
          <p:cNvPr id="22" name="TextBox 21"/>
          <p:cNvSpPr txBox="1"/>
          <p:nvPr/>
        </p:nvSpPr>
        <p:spPr>
          <a:xfrm>
            <a:off x="6327648" y="1188720"/>
            <a:ext cx="2523744" cy="804672"/>
          </a:xfrm>
          <a:prstGeom prst="rect">
            <a:avLst/>
          </a:prstGeom>
          <a:noFill/>
        </p:spPr>
        <p:txBody>
          <a:bodyPr wrap="square">
            <a:spAutoFit/>
          </a:bodyPr>
          <a:lstStyle/>
          <a:p>
            <a:pPr algn="l"/>
            <a:r>
              <a:rPr sz="900" b="0" i="0">
                <a:solidFill>
                  <a:srgbClr val="FFFFFF"/>
                </a:solidFill>
              </a:rPr>
              <a:t>Inflacion rebota
&gt;45%. Cuotas se
disparan en pesos.</a:t>
            </a:r>
          </a:p>
        </p:txBody>
      </p:sp>
      <p:sp>
        <p:nvSpPr>
          <p:cNvPr id="23" name="TextBox 22"/>
          <p:cNvSpPr txBox="1"/>
          <p:nvPr/>
        </p:nvSpPr>
        <p:spPr>
          <a:xfrm>
            <a:off x="6327648" y="2048256"/>
            <a:ext cx="2523744" cy="896112"/>
          </a:xfrm>
          <a:prstGeom prst="rect">
            <a:avLst/>
          </a:prstGeom>
          <a:noFill/>
        </p:spPr>
        <p:txBody>
          <a:bodyPr wrap="square">
            <a:spAutoFit/>
          </a:bodyPr>
          <a:lstStyle/>
          <a:p>
            <a:pPr algn="l"/>
            <a:r>
              <a:rPr sz="900" b="1" i="0">
                <a:solidFill>
                  <a:srgbClr val="C0392B"/>
                </a:solidFill>
              </a:rPr>
              <a:t>Desaceleracion abrupta.
Mora en ascenso.
Intervencion estatal.</a:t>
            </a:r>
          </a:p>
        </p:txBody>
      </p:sp>
      <p:sp>
        <p:nvSpPr>
          <p:cNvPr id="24" name="Rectangle 23"/>
          <p:cNvSpPr/>
          <p:nvPr/>
        </p:nvSpPr>
        <p:spPr>
          <a:xfrm>
            <a:off x="6217920" y="2999232"/>
            <a:ext cx="2743200" cy="36576"/>
          </a:xfrm>
          <a:prstGeom prst="rect">
            <a:avLst/>
          </a:prstGeom>
          <a:solidFill>
            <a:srgbClr val="C0392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217920" y="3072384"/>
            <a:ext cx="2743200" cy="457200"/>
          </a:xfrm>
          <a:prstGeom prst="rect">
            <a:avLst/>
          </a:prstGeom>
          <a:noFill/>
        </p:spPr>
        <p:txBody>
          <a:bodyPr wrap="square">
            <a:spAutoFit/>
          </a:bodyPr>
          <a:lstStyle/>
          <a:p>
            <a:pPr algn="ctr"/>
            <a:r>
              <a:rPr sz="1000" b="1" i="0">
                <a:solidFill>
                  <a:srgbClr val="C0392B"/>
                </a:solidFill>
              </a:rPr>
              <a:t>BAJO PROB.
20%</a:t>
            </a:r>
          </a:p>
        </p:txBody>
      </p:sp>
      <p:sp>
        <p:nvSpPr>
          <p:cNvPr id="26" name="Rectangle 25"/>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82880" y="4850892"/>
            <a:ext cx="8778240" cy="242316"/>
          </a:xfrm>
          <a:prstGeom prst="rect">
            <a:avLst/>
          </a:prstGeom>
          <a:noFill/>
        </p:spPr>
        <p:txBody>
          <a:bodyPr wrap="none">
            <a:spAutoFit/>
          </a:bodyPr>
          <a:lstStyle/>
          <a:p>
            <a:pPr algn="ctr"/>
            <a:r>
              <a:rPr sz="1000" b="1" i="1">
                <a:solidFill>
                  <a:srgbClr val="B8952A"/>
                </a:solidFill>
              </a:rPr>
              <a:t>"El credito volvio. La pregunta es si la inflacion lo deja quedarse."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9144000" cy="5143500"/>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548640" y="402336"/>
            <a:ext cx="804672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548640" y="512064"/>
            <a:ext cx="8046720" cy="2286000"/>
          </a:xfrm>
          <a:prstGeom prst="rect">
            <a:avLst/>
          </a:prstGeom>
          <a:noFill/>
        </p:spPr>
        <p:txBody>
          <a:bodyPr wrap="square">
            <a:spAutoFit/>
          </a:bodyPr>
          <a:lstStyle/>
          <a:p>
            <a:pPr algn="ctr"/>
            <a:r>
              <a:rPr sz="2000" b="1" i="1">
                <a:solidFill>
                  <a:srgbClr val="FFFFFF"/>
                </a:solidFill>
              </a:rPr>
              <a:t>"Argentina logro en 2025 lo que parecia imposible en 2023:
un mercado hipotecario de nuevo funcionando.
El credito es real. El riesgo tambien lo es.
La diferencia entre ambos ciclos la escribe la inflacion."</a:t>
            </a:r>
          </a:p>
        </p:txBody>
      </p:sp>
      <p:sp>
        <p:nvSpPr>
          <p:cNvPr id="5" name="Rectangle 4"/>
          <p:cNvSpPr/>
          <p:nvPr/>
        </p:nvSpPr>
        <p:spPr>
          <a:xfrm>
            <a:off x="3200400" y="2889504"/>
            <a:ext cx="2743200" cy="36576"/>
          </a:xfrm>
          <a:prstGeom prst="rect">
            <a:avLst/>
          </a:prstGeom>
          <a:solidFill>
            <a:srgbClr val="B895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2999232"/>
            <a:ext cx="8046720" cy="347472"/>
          </a:xfrm>
          <a:prstGeom prst="rect">
            <a:avLst/>
          </a:prstGeom>
          <a:noFill/>
        </p:spPr>
        <p:txBody>
          <a:bodyPr wrap="square">
            <a:spAutoFit/>
          </a:bodyPr>
          <a:lstStyle/>
          <a:p>
            <a:pPr algn="ctr"/>
            <a:r>
              <a:rPr sz="1300" b="0" i="1">
                <a:solidFill>
                  <a:srgbClr val="B8952A"/>
                </a:solidFill>
              </a:rPr>
              <a:t>Agop Karagoz - Director, Kartal Consulting</a:t>
            </a:r>
          </a:p>
        </p:txBody>
      </p:sp>
      <p:sp>
        <p:nvSpPr>
          <p:cNvPr id="7" name="TextBox 6"/>
          <p:cNvSpPr txBox="1"/>
          <p:nvPr/>
        </p:nvSpPr>
        <p:spPr>
          <a:xfrm>
            <a:off x="548640" y="3474720"/>
            <a:ext cx="8046720" cy="329184"/>
          </a:xfrm>
          <a:prstGeom prst="rect">
            <a:avLst/>
          </a:prstGeom>
          <a:noFill/>
        </p:spPr>
        <p:txBody>
          <a:bodyPr wrap="square">
            <a:spAutoFit/>
          </a:bodyPr>
          <a:lstStyle/>
          <a:p>
            <a:pPr algn="ctr"/>
            <a:r>
              <a:rPr sz="1100" b="0" i="0">
                <a:solidFill>
                  <a:srgbClr val="5B91CC"/>
                </a:solidFill>
              </a:rPr>
              <a:t>Informe completo, PDF y descarga gratuita:</a:t>
            </a:r>
          </a:p>
        </p:txBody>
      </p:sp>
      <p:sp>
        <p:nvSpPr>
          <p:cNvPr id="8" name="TextBox 7"/>
          <p:cNvSpPr txBox="1"/>
          <p:nvPr/>
        </p:nvSpPr>
        <p:spPr>
          <a:xfrm>
            <a:off x="548640" y="3822191"/>
            <a:ext cx="8046720" cy="457200"/>
          </a:xfrm>
          <a:prstGeom prst="rect">
            <a:avLst/>
          </a:prstGeom>
          <a:noFill/>
        </p:spPr>
        <p:txBody>
          <a:bodyPr wrap="square">
            <a:spAutoFit/>
          </a:bodyPr>
          <a:lstStyle/>
          <a:p>
            <a:pPr algn="ctr"/>
            <a:r>
              <a:rPr sz="2000" b="1" i="0">
                <a:solidFill>
                  <a:srgbClr val="B8952A"/>
                </a:solidFill>
              </a:rPr>
              <a:t>kartal.com.ar</a:t>
            </a:r>
          </a:p>
        </p:txBody>
      </p:sp>
      <p:sp>
        <p:nvSpPr>
          <p:cNvPr id="9" name="Rectangle 8"/>
          <p:cNvSpPr/>
          <p:nvPr/>
        </p:nvSpPr>
        <p:spPr>
          <a:xfrm>
            <a:off x="0" y="4846320"/>
            <a:ext cx="9144000" cy="256032"/>
          </a:xfrm>
          <a:prstGeom prst="rect">
            <a:avLst/>
          </a:prstGeom>
          <a:solidFill>
            <a:srgbClr val="1725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82880" y="4850892"/>
            <a:ext cx="8778240" cy="242316"/>
          </a:xfrm>
          <a:prstGeom prst="rect">
            <a:avLst/>
          </a:prstGeom>
          <a:noFill/>
        </p:spPr>
        <p:txBody>
          <a:bodyPr wrap="none">
            <a:spAutoFit/>
          </a:bodyPr>
          <a:lstStyle/>
          <a:p>
            <a:pPr algn="ctr"/>
            <a:r>
              <a:rPr sz="1000" b="1" i="0">
                <a:solidFill>
                  <a:srgbClr val="B8952A"/>
                </a:solidFill>
              </a:rPr>
              <a:t>KARTAL Consulting  |  kartal.com.ar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