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64592"/>
            <a:ext cx="8412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C9A84C"/>
                </a:solidFill>
              </a:rPr>
              <a:t>KARTAL CONSULTING  |  INFORME EJECUTIVO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40080"/>
            <a:ext cx="8412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 i="0">
                <a:solidFill>
                  <a:srgbClr val="FFFFFF"/>
                </a:solidFill>
              </a:rPr>
              <a:t>EL FRENAZO DEL HOGAR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783080"/>
            <a:ext cx="8412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AABBDD"/>
                </a:solidFill>
              </a:rPr>
              <a:t>Ventas de electrodomesticos caen -12,4% interanual en el Q1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" y="297180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28600" y="301752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0000"/>
                </a:solidFill>
              </a:rPr>
              <a:t>-12,4%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3456432"/>
            <a:ext cx="1508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Caida i.a. Q1 2026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47672" y="297180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993391" y="301752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375623"/>
                </a:solidFill>
              </a:rPr>
              <a:t>+7,8%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93391" y="3456432"/>
            <a:ext cx="1508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TVs — unico ganador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12463" y="297180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758183" y="301752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0000"/>
                </a:solidFill>
              </a:rPr>
              <a:t>-31,5%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58183" y="3456432"/>
            <a:ext cx="1508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Peor: Aire acond.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77256" y="297180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522976" y="301752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36C09"/>
                </a:solidFill>
              </a:rPr>
              <a:t>59,8%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22976" y="3456432"/>
            <a:ext cx="1508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Cuota credito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242048" y="297180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287768" y="301752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0000"/>
                </a:solidFill>
              </a:rPr>
              <a:t>-22,0%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87768" y="3456432"/>
            <a:ext cx="1508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Canal online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efecto canasta se agoto. El hogar argentino freno en seco.»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137160"/>
            <a:ext cx="8595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9A84C"/>
                </a:solidFill>
              </a:rPr>
              <a:t>EL NUMERO QUE LO DICE TODO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530352"/>
            <a:ext cx="8595360" cy="3657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74320" y="621792"/>
            <a:ext cx="4114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 i="0">
                <a:solidFill>
                  <a:srgbClr val="C00000"/>
                </a:solidFill>
              </a:rPr>
              <a:t>-12,4%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1691640"/>
            <a:ext cx="4114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ABBDD"/>
                </a:solidFill>
              </a:rPr>
              <a:t>Variacion interanual Q1 2026
vs +148,1% del Q1 2025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621792"/>
            <a:ext cx="4297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AABBDD"/>
                </a:solidFill>
              </a:rPr>
              <a:t>Caida real estimada: -35% / -40%
(base nominal en pesos corrientes)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2395728"/>
            <a:ext cx="41148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84048" y="2450592"/>
            <a:ext cx="3895344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E36C09"/>
                </a:solidFill>
              </a:rPr>
              <a:t>$1.171 MM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" y="2889504"/>
            <a:ext cx="3895344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Ventas totales Q1 2026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09159" y="2395728"/>
            <a:ext cx="41148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18888" y="2450592"/>
            <a:ext cx="3895344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375623"/>
                </a:solidFill>
              </a:rPr>
              <a:t>+7,8%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18888" y="2889504"/>
            <a:ext cx="3895344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TVs — unico rubro en verde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74320" y="3401568"/>
            <a:ext cx="41148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84048" y="3456432"/>
            <a:ext cx="3895344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C00000"/>
                </a:solidFill>
              </a:rPr>
              <a:t>-31,5%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" y="3895344"/>
            <a:ext cx="3895344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Peor caida: Aire acondicionado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09159" y="3401568"/>
            <a:ext cx="41148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18888" y="3456432"/>
            <a:ext cx="3895344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E36C09"/>
                </a:solidFill>
              </a:rPr>
              <a:t>59,8%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18888" y="3895344"/>
            <a:ext cx="3895344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Cuota tarjeta de credito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efecto canasta se agoto. El hogar argentino freno en seco.»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137160"/>
            <a:ext cx="8595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9A84C"/>
                </a:solidFill>
              </a:rPr>
              <a:t>GANADORES, PERDEDORES Y LA LOGICA DETRAS DEL CAOS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530352"/>
            <a:ext cx="8595360" cy="3657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658368"/>
            <a:ext cx="411480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84048" y="713232"/>
            <a:ext cx="1371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375623"/>
                </a:solidFill>
              </a:rPr>
              <a:t>+7,8%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749808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Televisores, video y fotografia</a:t>
            </a:r>
          </a:p>
        </p:txBody>
      </p:sp>
      <p:sp>
        <p:nvSpPr>
          <p:cNvPr id="9" name="Rectangle 8"/>
          <p:cNvSpPr/>
          <p:nvPr/>
        </p:nvSpPr>
        <p:spPr>
          <a:xfrm>
            <a:off x="4709159" y="658368"/>
            <a:ext cx="411480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18888" y="713232"/>
            <a:ext cx="1371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375623"/>
                </a:solidFill>
              </a:rPr>
              <a:t>+7,3%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749808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Cocinas, hornos y calefactores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" y="1645920"/>
            <a:ext cx="411480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84048" y="1700784"/>
            <a:ext cx="1371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E36C09"/>
                </a:solidFill>
              </a:rPr>
              <a:t>-4,8%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37360" y="1737360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Cuidado personal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09159" y="1645920"/>
            <a:ext cx="411480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818888" y="1700784"/>
            <a:ext cx="1371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E36C09"/>
                </a:solidFill>
              </a:rPr>
              <a:t>-8,7%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1737360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Computacion y accesorios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2633472"/>
            <a:ext cx="411480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84048" y="2688336"/>
            <a:ext cx="1371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00000"/>
                </a:solidFill>
              </a:rPr>
              <a:t>-10,8%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37360" y="2724912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Heladeras y freezers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09159" y="2633472"/>
            <a:ext cx="411480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818888" y="2688336"/>
            <a:ext cx="1371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00000"/>
                </a:solidFill>
              </a:rPr>
              <a:t>-9,0%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72200" y="2724912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Lavarropas / lavavajillas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621024"/>
            <a:ext cx="411480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84048" y="3675887"/>
            <a:ext cx="1371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00000"/>
                </a:solidFill>
              </a:rPr>
              <a:t>-18,5%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37360" y="3712463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Telefonia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09159" y="3621024"/>
            <a:ext cx="411480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818888" y="3675887"/>
            <a:ext cx="1371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00000"/>
                </a:solidFill>
              </a:rPr>
              <a:t>-31,5%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72200" y="3712463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Aire acond. y climatizadores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efecto canasta se agoto. El hogar argentino freno en seco.»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137160"/>
            <a:ext cx="8595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9A84C"/>
                </a:solidFill>
              </a:rPr>
              <a:t>SIN CREDITO NO HAY DURABLES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530352"/>
            <a:ext cx="8595360" cy="3657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74320" y="658368"/>
            <a:ext cx="4114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 i="0">
                <a:solidFill>
                  <a:srgbClr val="E36C09"/>
                </a:solidFill>
              </a:rPr>
              <a:t>59,8%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1828800"/>
            <a:ext cx="4114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AABBDD"/>
                </a:solidFill>
              </a:rPr>
              <a:t>de las ventas via
tarjeta de credito</a:t>
            </a:r>
          </a:p>
        </p:txBody>
      </p:sp>
      <p:sp>
        <p:nvSpPr>
          <p:cNvPr id="8" name="Rectangle 7"/>
          <p:cNvSpPr/>
          <p:nvPr/>
        </p:nvSpPr>
        <p:spPr>
          <a:xfrm>
            <a:off x="4663440" y="658368"/>
            <a:ext cx="420624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79" y="713232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E36C09"/>
                </a:solidFill>
              </a:rPr>
              <a:t>59,8%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59" y="731519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Tarjeta de credito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55279" y="731519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1" i="0">
                <a:solidFill>
                  <a:srgbClr val="C00000"/>
                </a:solidFill>
              </a:rPr>
              <a:t>-9,0% i.a.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63440" y="1636776"/>
            <a:ext cx="420624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79" y="169164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AABBDD"/>
                </a:solidFill>
              </a:rPr>
              <a:t>17,7%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59" y="1709928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Otros medios (QR, billeteras)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55279" y="1709928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1" i="0">
                <a:solidFill>
                  <a:srgbClr val="C00000"/>
                </a:solidFill>
              </a:rPr>
              <a:t>-24,1% i.a.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63440" y="2615184"/>
            <a:ext cx="420624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754879" y="2670048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12,7%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52159" y="2688336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Efectivo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955279" y="2688336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1" i="0">
                <a:solidFill>
                  <a:srgbClr val="C00000"/>
                </a:solidFill>
              </a:rPr>
              <a:t>-3,2% i.a.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63440" y="3593591"/>
            <a:ext cx="4206240" cy="841248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54879" y="3648456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80A0C0"/>
                </a:solidFill>
              </a:rPr>
              <a:t>9,8%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52159" y="3666744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ABBDD"/>
                </a:solidFill>
              </a:rPr>
              <a:t>Tarjeta de debito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55279" y="3666744"/>
            <a:ext cx="822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1" i="0">
                <a:solidFill>
                  <a:srgbClr val="C00000"/>
                </a:solidFill>
              </a:rPr>
              <a:t>-18,2% i.a.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efecto canasta se agoto. El hogar argentino freno en seco.»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137160"/>
            <a:ext cx="8595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9A84C"/>
                </a:solidFill>
              </a:rPr>
              <a:t>CINCO MOVIMIENTOS PARA NO PERDER EL TRIMESTRE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530352"/>
            <a:ext cx="8595360" cy="3657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658368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713232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00000"/>
                </a:solidFill>
              </a:rPr>
              <a:t>URGENTE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731519"/>
            <a:ext cx="6675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1. Rotar inventario: TV, calefaccion, computacion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453895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0040" y="150876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00000"/>
                </a:solidFill>
              </a:rPr>
              <a:t>URGENTE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1527048"/>
            <a:ext cx="6675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2. Activar cuotas sin interes en rubros resilientes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" y="2249424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0040" y="230428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36C09"/>
                </a:solidFill>
              </a:rPr>
              <a:t>30 DIAS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2322576"/>
            <a:ext cx="6675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3. Reasignar fuerza de ventas al interior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74320" y="3044952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0040" y="3099816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36C09"/>
                </a:solidFill>
              </a:rPr>
              <a:t>60 DIAS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118104"/>
            <a:ext cx="6675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4. Campana de invierno: calefon, estufa, microondas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840480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0040" y="389534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AABBDD"/>
                </a:solidFill>
              </a:rPr>
              <a:t>MONITOREAR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3913632"/>
            <a:ext cx="6675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5. Cobertura cambiaria para stock importado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efecto canasta se agoto. El hogar argentino freno en seco.»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1">
                <a:solidFill>
                  <a:srgbClr val="FFFFFF"/>
                </a:solidFill>
              </a:rPr>
              <a:t>"El mercado de durables en Argentina no collapso
— se normalizo.
La pregunta es quien sobrevive a la normalizacion."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33756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C9A84C"/>
                </a:solidFill>
              </a:rPr>
              <a:t>Agop Karagoz — Director, Kartal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913632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AABBDD"/>
                </a:solidFill>
              </a:rPr>
              <a:t>kartal.com.ar  |  info@kartal.com.ar  |  +54 11 3444-0986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efecto canasta se agoto. El hogar argentino freno en seco.»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