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</a:t>
            </a:r>
          </a:p>
          <a:p>
            <a:r>
              <a:t>Hook: La economia argentina reboto +5,5% ia en marzo, revirtiendo el bache de -2,0% de febrero.</a:t>
            </a:r>
          </a:p>
          <a:p>
            <a:r>
              <a:t>14 de los 15 sectores terminaron en positivo. Rebote desestacionalizado: +3,5%.</a:t>
            </a:r>
          </a:p>
          <a:p>
            <a:r>
              <a:t>Acumulado Q1 (+1,7%) muestra que la velocidad de crucero baja respecto a 2025.</a:t>
            </a:r>
          </a:p>
          <a:p>
            <a:r>
              <a:t>El segundo semestre se jugara con base de comparacion muy exigente.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 -- El numero que lo dice todo</a:t>
            </a:r>
          </a:p>
          <a:p>
            <a:r>
              <a:t>+5,5% ia: revierte completamente el -2,0% de febrero.</a:t>
            </a:r>
          </a:p>
          <a:p>
            <a:r>
              <a:t>Rebote desestacionalizado +3,5%: el mas alto en 12 meses.</a:t>
            </a:r>
          </a:p>
          <a:p>
            <a:r>
              <a:t>14 de los 15 sectores de la economia terminaron en positivo.</a:t>
            </a:r>
          </a:p>
          <a:p>
            <a:r>
              <a:t>Acumulado Q1 (+1,7%) muy por debajo del +5,5% de Q1 2025.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SITUACION -- Antes / despues</a:t>
            </a:r>
          </a:p>
          <a:p>
            <a:r>
              <a:t>Febrero: peor dato desde diciembre 2023. -2,0% ia, -2,7% desest.</a:t>
            </a:r>
          </a:p>
          <a:p>
            <a:r>
              <a:t>Marzo: revierte todo en un mes. +5,5% ia, +3,5% desest.</a:t>
            </a:r>
          </a:p>
          <a:p>
            <a:r>
              <a:t>El plan resiste. No hubo caida en recesion.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RELEVANCIA -- El campo como motor principal</a:t>
            </a:r>
          </a:p>
          <a:p>
            <a:r>
              <a:t>Agricultura +17,9% ia: sector de mayor incidencia.</a:t>
            </a:r>
          </a:p>
          <a:p>
            <a:r>
              <a:t>1,42 pp de incidencia: mas que industria + comercio combinados.</a:t>
            </a:r>
          </a:p>
          <a:p>
            <a:r>
              <a:t>Cosecha gruesa supero proyecciones (soja ~49 Mt).</a:t>
            </a:r>
          </a:p>
          <a:p>
            <a:r>
              <a:t>DRIVER ESTACIONAL: se diluira a partir de julio.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IMPACTO -- Panorama sectorial</a:t>
            </a:r>
          </a:p>
          <a:p>
            <a:r>
              <a:t>14 de 15 sectores en positivo en marzo 2026.</a:t>
            </a:r>
          </a:p>
          <a:p>
            <a:r>
              <a:t>Top 3: Pesca +30,9%, Agro +17,9%, Mineria +16,3%.</a:t>
            </a:r>
          </a:p>
          <a:p>
            <a:r>
              <a:t>Unico negativo: Administracion publica (-1,2%), ajuste fiscal intencional.</a:t>
            </a:r>
          </a:p>
          <a:p>
            <a:r>
              <a:t>La economia privada compensa la retirada del Estado.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DATO CLAVE -- La trampa del efecto base</a:t>
            </a:r>
          </a:p>
          <a:p>
            <a:r>
              <a:t>Q1 2026: +1,7% vs Q1 2025: +5,5%. Diferencia brutal.</a:t>
            </a:r>
          </a:p>
          <a:p>
            <a:r>
              <a:t>No significa que la economia se freno -- sino que se compara vs un 2025 muy fuerte.</a:t>
            </a:r>
          </a:p>
          <a:p>
            <a:r>
              <a:t>Q2 2025 fue +6,4% ia: los proximos meses tendran numeros bajos por efecto base, no recesion.</a:t>
            </a:r>
          </a:p>
          <a:p>
            <a:r>
              <a:t>Esta es la principal trampa para las expectativas del mercado en H2 2026.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IMPLICANCIAS -- Que significa para las empresas</a:t>
            </a:r>
          </a:p>
          <a:p>
            <a:r>
              <a:t>Posicion favorita: agro, energia y finanzas crecen al doble del promedio.</a:t>
            </a:r>
          </a:p>
          <a:p>
            <a:r>
              <a:t>Consumo rezagado: salario real sigue siendo el eslabon debil.</a:t>
            </a:r>
          </a:p>
          <a:p>
            <a:r>
              <a:t>Credito accesible: mejor momento en 2 anos para apalancar inversion.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ESCENARIOS -- Tres futuros posibles para H2 2026</a:t>
            </a:r>
          </a:p>
          <a:p>
            <a:r>
              <a:t>BASE (60%): +2-4% ia, moderado por efecto base. Plan sigue. PBI ~+3,5%.</a:t>
            </a:r>
          </a:p>
          <a:p>
            <a:r>
              <a:t>OPTIMISTA (25%): campo + Vaca Muerta aceleran, riesgo pais &lt; 400 pbs, PBI &gt;5%.</a:t>
            </a:r>
          </a:p>
          <a:p>
            <a:r>
              <a:t>ADVERSO (15%): clima + atraso cambiario + shock externo. PBI ~0%.</a:t>
            </a:r>
          </a:p>
          <a:p>
            <a:r>
              <a:t>Riesgo principal: expectativas sobreestimadas, no recesion.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</a:t>
            </a:r>
          </a:p>
          <a:p>
            <a:r>
              <a:t>La frase sintetiza el dilema del segundo semestre.</a:t>
            </a:r>
          </a:p>
          <a:p>
            <a:r>
              <a:t>Riesgo: expectativas sobreestimadas, no recesion.</a:t>
            </a:r>
          </a:p>
          <a:p>
            <a:r>
              <a:t>Proximo hito: EMAE abril 2026, publicacion el 29 de junio.</a:t>
            </a:r>
          </a:p>
          <a:p>
            <a:r>
              <a:t>«Febrero fue el bache. Marzo, la respuesta.»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371600" y="384048"/>
            <a:ext cx="64008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  <a:latin typeface="Arial"/>
              </a:rPr>
              <a:t>KARTAL CONSULTING  |  INFORME ECONOMICO  | 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Arial Black"/>
              </a:rPr>
              <a:t>EMAE MARZO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81328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0">
                <a:solidFill>
                  <a:srgbClr val="5B91CC"/>
                </a:solidFill>
                <a:latin typeface="Arial"/>
              </a:rPr>
              <a:t>EL REBOTE QUE CAMBIA EL SEMESTRE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2121408"/>
            <a:ext cx="27432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2212848"/>
            <a:ext cx="64008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800" b="1" i="0">
                <a:solidFill>
                  <a:srgbClr val="B8952A"/>
                </a:solidFill>
                <a:latin typeface="Arial Black"/>
              </a:rPr>
              <a:t>+5,5%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5204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  <a:latin typeface="Arial"/>
              </a:rPr>
              <a:t>variacion interanual  |  14/15 sectores positivos  |  Q1 2026: +1,7%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KARTAL Consulting  |  kartal.com.ar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5760" y="256032"/>
            <a:ext cx="2743200" cy="3657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  <a:latin typeface="Arial"/>
              </a:rPr>
              <a:t>DATO CLAVE DEL 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82296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B8952A"/>
                </a:solidFill>
                <a:latin typeface="Arial Black"/>
              </a:rPr>
              <a:t>+5,5%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487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Arial"/>
              </a:rPr>
              <a:t>EMAE MARZO 2026 -- Variacion Interanual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3063240"/>
            <a:ext cx="27432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3182112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  <a:latin typeface="Arial"/>
              </a:rPr>
              <a:t>14 de 15 sectores en verde  |  Rebote s.e.: +3,5%  |  Q1 acum.: +1,7%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01168"/>
            <a:ext cx="84124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7253D"/>
                </a:solidFill>
                <a:latin typeface="Arial Black"/>
              </a:rPr>
              <a:t>EL BACHE DE FEBRERO YA ES HISTORIA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91440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051560"/>
            <a:ext cx="3749039" cy="2651760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11556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C00000"/>
                </a:solidFill>
                <a:latin typeface="Arial"/>
              </a:rPr>
              <a:t>FEBRERO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572768"/>
            <a:ext cx="356616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C00000"/>
                </a:solidFill>
                <a:latin typeface="Arial Black"/>
              </a:rPr>
              <a:t>-2,0%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633472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95959"/>
                </a:solidFill>
                <a:latin typeface="Arial"/>
              </a:rPr>
              <a:t>interanual  |  -2,7% desest.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828800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2E6CB8"/>
                </a:solidFill>
                <a:latin typeface="Arial"/>
              </a:rPr>
              <a:t>→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1051560"/>
            <a:ext cx="3749039" cy="2651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20640" y="111556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375623"/>
                </a:solidFill>
                <a:latin typeface="Arial"/>
              </a:rPr>
              <a:t>MARZO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20640" y="1572768"/>
            <a:ext cx="356616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375623"/>
                </a:solidFill>
                <a:latin typeface="Arial Black"/>
              </a:rPr>
              <a:t>+5,5%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2633472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95959"/>
                </a:solidFill>
                <a:latin typeface="Arial"/>
              </a:rPr>
              <a:t>interanual  |  +3,5% desest.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5760" y="228600"/>
            <a:ext cx="3108960" cy="36576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  <a:latin typeface="Arial"/>
              </a:rPr>
              <a:t>SECTOR LIDER DE MARZO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13232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Arial Black"/>
              </a:rPr>
              <a:t>EL CAMPO MANDA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17320"/>
            <a:ext cx="8229600" cy="1298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200" b="1" i="0">
                <a:solidFill>
                  <a:srgbClr val="B8952A"/>
                </a:solidFill>
                <a:latin typeface="Arial Black"/>
              </a:rPr>
              <a:t>+17,9%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88920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Arial"/>
              </a:rPr>
              <a:t>Agricultura, ganaderia, caza y silvicultura  |  Marzo 2026 vs Marzo 2025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0" y="3264408"/>
            <a:ext cx="36576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364992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5B91CC"/>
                </a:solidFill>
                <a:latin typeface="Arial"/>
              </a:rPr>
              <a:t>Incidencia: +1,42 pp  |  Mas que industria y comercio juntos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822191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  <a:latin typeface="Arial"/>
              </a:rPr>
              <a:t>Cosecha gruesa 2025/26 supera proyecciones  |  Driver ESTACIONAL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01168"/>
            <a:ext cx="84124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7253D"/>
                </a:solidFill>
                <a:latin typeface="Arial Black"/>
              </a:rPr>
              <a:t>14 DE 15 SECTORES EN VERDE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91440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emae_marzo_2026_sectores_v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1024128"/>
            <a:ext cx="8503920" cy="349300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5760" y="4315968"/>
            <a:ext cx="8412480" cy="347472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4315968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Arial"/>
              </a:rPr>
              <a:t>Unico negativo: Administracion publica -1,2% ia  (-0,06 pp)  |  Efecto intencional del ajuste fiscal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5760" y="228600"/>
            <a:ext cx="3474720" cy="36576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LA TRAMPA DEL EXITO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37490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5B91CC"/>
                </a:solidFill>
                <a:latin typeface="Arial"/>
              </a:rPr>
              <a:t>Q1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170432"/>
            <a:ext cx="3749039" cy="1170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5B91CC"/>
                </a:solidFill>
                <a:latin typeface="Arial Black"/>
              </a:rPr>
              <a:t>+5,5%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414016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  <a:latin typeface="Arial"/>
              </a:rPr>
              <a:t>acumulado Q1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9080" y="1572768"/>
            <a:ext cx="1005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  <a:latin typeface="Arial Black"/>
              </a:rPr>
              <a:t>VS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731520"/>
            <a:ext cx="37490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B8952A"/>
                </a:solidFill>
                <a:latin typeface="Arial"/>
              </a:rPr>
              <a:t>Q1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1170432"/>
            <a:ext cx="3749039" cy="1170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B8952A"/>
                </a:solidFill>
                <a:latin typeface="Arial Black"/>
              </a:rPr>
              <a:t>+1,7%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2414016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B8952A"/>
                </a:solidFill>
                <a:latin typeface="Arial"/>
              </a:rPr>
              <a:t>acumulado Q1 2026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71600" y="2871216"/>
            <a:ext cx="6400800" cy="45720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980944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La base de comparacion se endurece. Q2 2025 fue +6,4% 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456432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  <a:latin typeface="Arial"/>
              </a:rPr>
              <a:t>El problema no es que la economia se freno. Es que el 2025 fue muy bueno.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01168"/>
            <a:ext cx="84124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7253D"/>
                </a:solidFill>
                <a:latin typeface="Arial Black"/>
              </a:rPr>
              <a:t>LO QUE LOS NUMEROS IMPLICAN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91440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051560"/>
            <a:ext cx="2743200" cy="340156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051560"/>
            <a:ext cx="2743200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1069848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Arial"/>
              </a:rPr>
              <a:t>POSICION FAVORITA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1572768"/>
            <a:ext cx="2523744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Agro, energia, finanzas
crecen &gt;7% ia.
Cadenas ligadas a estos
sectores ganan en H1.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18688" y="1051560"/>
            <a:ext cx="2743200" cy="340156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18688" y="1051560"/>
            <a:ext cx="2743200" cy="45720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1069848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Arial"/>
              </a:rPr>
              <a:t>CONSUMO REZAGADO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28416" y="1572768"/>
            <a:ext cx="2523744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Comercio +2,2% ia.
Hoteles/rest. +0,9%.
Salario real no impulsa
el consumo masivo aun.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1616" y="1051560"/>
            <a:ext cx="2743200" cy="340156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071616" y="1051560"/>
            <a:ext cx="2743200" cy="457200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44768" y="1069848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Arial"/>
              </a:rPr>
              <a:t>CREDITO ACCESIBLE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81344" y="1572768"/>
            <a:ext cx="2523744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Finanzas +8,8% ia.
Mejor momento en 2 anos
para reestructurar
deuda o invertir.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Arial Black"/>
              </a:rPr>
              <a:t>ESCENARIOS PARA EL SEGUNDO SEMESTRE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841248"/>
            <a:ext cx="841248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987552"/>
            <a:ext cx="2743200" cy="36576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987552"/>
            <a:ext cx="2743200" cy="4572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93192" y="1005840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Arial"/>
              </a:rPr>
              <a:t>BASE (60%)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3192" y="1481328"/>
            <a:ext cx="2596896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  <a:latin typeface="Arial Black"/>
              </a:rPr>
              <a:t>+2% a +4%
ia en H2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2487168"/>
            <a:ext cx="2523744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Desaceleracion estadistica
por efecto base. Plan en
pie. PBI 2026: ~+3,5%.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0" y="987552"/>
            <a:ext cx="2743200" cy="36576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987552"/>
            <a:ext cx="2743200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73552" y="1005840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Arial"/>
              </a:rPr>
              <a:t>OPTIMISTA (25%)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1481328"/>
            <a:ext cx="2596896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  <a:latin typeface="Arial Black"/>
              </a:rPr>
              <a:t>Por encima
del +4% anual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0128" y="2487168"/>
            <a:ext cx="2523744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Campo + Vaca Muerta
aceleran. Riesgo pais
baja de 400 pbs.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80759" y="987552"/>
            <a:ext cx="2743200" cy="36576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080759" y="987552"/>
            <a:ext cx="2743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53912" y="1005840"/>
            <a:ext cx="2596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Arial"/>
              </a:rPr>
              <a:t>ADVERSO (15%)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53912" y="1481328"/>
            <a:ext cx="2596896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  <a:latin typeface="Arial Black"/>
              </a:rPr>
              <a:t>Cerca del
0% anual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90488" y="2487168"/>
            <a:ext cx="2523744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Arial"/>
              </a:rPr>
              <a:t>Clima adverso + atraso
cambiario + tensions
externas convergen.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«Febrero fue el bache. Marzo, la respuesta.»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371600" y="365760"/>
            <a:ext cx="64008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48640"/>
            <a:ext cx="8046720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1">
                <a:solidFill>
                  <a:srgbClr val="FFFFFF"/>
                </a:solidFill>
                <a:latin typeface="Arial"/>
              </a:rPr>
              <a:t>"Febrero fue el bache. Marzo, la respuesta.
El segundo semestre dirá si fue un piso o una trampa."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962656"/>
            <a:ext cx="45720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3090672"/>
            <a:ext cx="8229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1">
                <a:solidFill>
                  <a:srgbClr val="5B91CC"/>
                </a:solidFill>
                <a:latin typeface="Arial"/>
              </a:rPr>
              <a:t>Agop Karagoz  |  Director, Kartal Consulting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1188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B8952A"/>
                </a:solidFill>
                <a:latin typeface="Arial"/>
              </a:rPr>
              <a:t>Proximo EMAE: Abril 2026  |  Publicacion: 29 de junio de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  <a:latin typeface="Arial"/>
              </a:rPr>
              <a:t>KARTAL Consulting  |  kartal.com.ar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