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Portada: 4 KPIs clave del informe</a:t>
            </a:r>
          </a:p>
          <a:p>
            <a:r>
              <a:t>10.6% mora total — cuadruplicada en 12 meses</a:t>
            </a:r>
          </a:p>
          <a:p>
            <a:r>
              <a:t>+293% suba de mora en un anio — supera niveles pandemia</a:t>
            </a:r>
          </a:p>
          <a:p>
            <a:r>
              <a:t>34.4% mora billeteras digitales — 1 de cada 3 creditos no se paga</a:t>
            </a:r>
          </a:p>
          <a:p>
            <a:r>
              <a:t>6.3M adultos en mora — equivale a CABA + Rosario + Cordoba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mora cuadruplico: de 2,7% a 10,6% en solo 12 meses</a:t>
            </a:r>
          </a:p>
          <a:p>
            <a:r>
              <a:t>El nivel supera la pandemia y se aproxima a la crisis de 2001</a:t>
            </a:r>
          </a:p>
          <a:p>
            <a:r>
              <a:t>Prestamos personales: de 3,5% a 13,2% — maxima desde 2002</a:t>
            </a:r>
          </a:p>
          <a:p>
            <a:r>
              <a:t>Billeteras: de 12% a 34,4% — 1 de cada 3 creditos digitales no se paga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Cada segmento del sistema crediticio registra mora en suba</a:t>
            </a:r>
          </a:p>
          <a:p>
            <a:r>
              <a:t>Billeteras digitales (34,4%) lideran el deterioro — modelo de credito rapido sin scoring robusto</a:t>
            </a:r>
          </a:p>
          <a:p>
            <a:r>
              <a:t>Fintechs promedio al 25%: la expansion hacia segmentos de riesgo pasó la factura</a:t>
            </a:r>
          </a:p>
          <a:p>
            <a:r>
              <a:t>Sistema total al 10,6%: no es un problema de un segmento — es una crisis sistemica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6,3 millones no es un dato abstracto — es la populacion de las 3 ciudades mas grandes del pais</a:t>
            </a:r>
          </a:p>
          <a:p>
            <a:r>
              <a:t>18,1% de la poblacion adulta: no es un segmento marginal, es el mercado de consumo</a:t>
            </a:r>
          </a:p>
          <a:p>
            <a:r>
              <a:t>1 de cada 3 argentinos con credito abierto tiene dificultades — el sistema ya no aguanta</a:t>
            </a:r>
          </a:p>
          <a:p>
            <a:r>
              <a:t>La escala del problema supera la capacidad de solucion de mercado — necesita politica publica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ciclo del dia 20 no es un accidente — es una estructura</a:t>
            </a:r>
          </a:p>
          <a:p>
            <a:r>
              <a:t>DIA 1: cobra. DIA 5-8: paga deuda (30-40%). DIA 10-12: canasta agota el resto</a:t>
            </a:r>
          </a:p>
          <a:p>
            <a:r>
              <a:t>DIA 15-18: imprevisto. DIA 19-20: nuevo credito de billetera. DIA 30: reinicia con mas deuda</a:t>
            </a:r>
          </a:p>
          <a:p>
            <a:r>
              <a:t>Cada vuelta del ciclo eleva la tasa efectiva — el credito de emergencia es el mas caro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brecha es el mecanismo: la diferencia entre canasta y salario se financia con credito</a:t>
            </a:r>
          </a:p>
          <a:p>
            <a:r>
              <a:t>$1.434.464 canasta basica total (familia de 4, INDEC abril 2026)</a:t>
            </a:r>
          </a:p>
          <a:p>
            <a:r>
              <a:t>$352.400 salario minimo — el 24,5% de lo necesario para no ser pobre</a:t>
            </a:r>
          </a:p>
          <a:p>
            <a:r>
              <a:t>La deuda no es un problema de habitos financieros: es el gap matematico entre ingresos y canasta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guerra bancos vs fintechs no resuelve la crisis de los deudores — redistribuye las perdidas</a:t>
            </a:r>
          </a:p>
          <a:p>
            <a:r>
              <a:t>Bancos: mora menor pero cartera mas grande en terminos absolutos</a:t>
            </a:r>
          </a:p>
          <a:p>
            <a:r>
              <a:t>Fintechs: mora mayor pero scoring mas agresivo — expandieron a segmentos de alto riesgo</a:t>
            </a:r>
          </a:p>
          <a:p>
            <a:r>
              <a:t>El lobby define quien absorbe las quitas de la Ley Segunda Oportunidad — la batalla ya empezo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29 proyectos de ley bajo el paraguas 'Segunda Oportunidad' — ningun tiene mayoria todavia</a:t>
            </a:r>
          </a:p>
          <a:p>
            <a:r>
              <a:t>Escenario A: ley equilibrada — cuotas tope 30%, mediacion obligatoria, quita 40% consumo basico</a:t>
            </a:r>
          </a:p>
          <a:p>
            <a:r>
              <a:t>Escenario B: bloqueo — mora escala, contraccion de consumo, presion antes de elecciones octubre</a:t>
            </a:r>
          </a:p>
          <a:p>
            <a:r>
              <a:t>Escenario C: ley sesgada — ventaja para un actor, deja sin cobertura al segmento mas vulnerable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cierre no es optimista ni pesimista — es diagnóstico</a:t>
            </a:r>
          </a:p>
          <a:p>
            <a:r>
              <a:t>La paradoja 2026: macro solida, micro en crisis — conviven sin resolverse</a:t>
            </a:r>
          </a:p>
          <a:p>
            <a:r>
              <a:t>La ventana: H2 2026 + Ley Segunda Oportunidad + elecciones octubre = presion de convergencia</a:t>
            </a:r>
          </a:p>
          <a:p>
            <a:r>
              <a:t>Si la ley no avanza: mora escala, consumo cae, el rebote macro se corta antes de llegar a los hogares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640080"/>
            <a:ext cx="8229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</a:rPr>
              <a:t>ENDEUDARSE PARA VIVIR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1664208"/>
            <a:ext cx="54864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7830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5B91CC"/>
                </a:solidFill>
              </a:rPr>
              <a:t>La Crisis del Credito de Consumo en Argentina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1460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ESTRATEGIA  .  DECISION  .  EJECUCION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3154680"/>
            <a:ext cx="173736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182112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</a:rPr>
              <a:t>10.6%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657600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MORA TOTAL</a:t>
            </a:r>
          </a:p>
        </p:txBody>
      </p:sp>
      <p:sp>
        <p:nvSpPr>
          <p:cNvPr id="9" name="Rectangle 8"/>
          <p:cNvSpPr/>
          <p:nvPr/>
        </p:nvSpPr>
        <p:spPr>
          <a:xfrm>
            <a:off x="2560320" y="3154680"/>
            <a:ext cx="173736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0" y="3182112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</a:rPr>
              <a:t>+293%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0" y="3657600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SUBA 12M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3154680"/>
            <a:ext cx="173736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0" y="3182112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</a:rPr>
              <a:t>34.4%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657600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BILLETERAS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83680" y="3154680"/>
            <a:ext cx="173736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0" y="3182112"/>
            <a:ext cx="1737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B8952A"/>
                </a:solidFill>
              </a:rPr>
              <a:t>6.3M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3657600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ADULTOS EN MORA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56032"/>
            <a:ext cx="8046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5B91CC"/>
                </a:solidFill>
              </a:rPr>
              <a:t>EL NUMERO QUE LO DICE TODO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04672"/>
            <a:ext cx="822960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800" b="1" i="0">
                <a:solidFill>
                  <a:srgbClr val="B8952A"/>
                </a:solidFill>
              </a:rPr>
              <a:t>2.7%  -&gt;  10.6%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240280"/>
            <a:ext cx="4572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340864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La mora del sistema crediticio se CUADRUPLICO en 12 meses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01752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B91CC"/>
                </a:solidFill>
              </a:rPr>
              <a:t>Enero 2025 -&gt; Enero 2026  |  Nivel mas alto desde la crisis de 2001/2002  (BCRA, 2026)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611880"/>
            <a:ext cx="6400800" cy="749808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3611880"/>
            <a:ext cx="6400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50" b="0" i="0">
                <a:solidFill>
                  <a:srgbClr val="5B91CC"/>
                </a:solidFill>
              </a:rPr>
              <a:t>Prestamos personales: 3.5% -&gt; 13.2%  |  Billeteras digitales: 12% -&gt; 34.4%  |  Fintechs: 8% -&gt; 25%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7253D"/>
                </a:solidFill>
              </a:rPr>
              <a:t>TODOS LOS SEGMENTOS COLAPSARON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68096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2E6CB8"/>
                </a:solidFill>
              </a:rPr>
              <a:t>Tasa de Mora por Segmento — Enero 2025 vs Enero 2026</a:t>
            </a:r>
          </a:p>
        </p:txBody>
      </p:sp>
      <p:pic>
        <p:nvPicPr>
          <p:cNvPr id="4" name="Picture 3" descr="endeudarse_para_vivir_argentina_2026_tenden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188720"/>
            <a:ext cx="8412480" cy="33832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4D9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56032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5B91CC"/>
                </a:solidFill>
              </a:rPr>
              <a:t>LA ESCALA DEL PROBLEMA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0" b="1" i="0">
                <a:solidFill>
                  <a:srgbClr val="B8952A"/>
                </a:solidFill>
              </a:rPr>
              <a:t>6.3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487168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MILLONES DE ADULTOS EN MORA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063240"/>
            <a:ext cx="54864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315468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5B91CC"/>
                </a:solidFill>
              </a:rPr>
              <a:t>18.1% de la poblacion adulta argentina  —  1 de cada 3 con credito abierto tiene dificultades para pagarlo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70332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8952A"/>
                </a:solidFill>
              </a:rPr>
              <a:t>Equivale a la Ciudad de Buenos Aires + Rosario + Cordoba juntas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7253D"/>
                </a:solidFill>
              </a:rPr>
              <a:t>LA TRAMPA DEL DIA 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2E6CB8"/>
                </a:solidFill>
              </a:rPr>
              <a:t>Como se endeuda un hogar argentino — el ciclo que se repite cada 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170432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170432"/>
            <a:ext cx="73152" cy="100584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48056" y="1243584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7AE60"/>
                </a:solidFill>
              </a:rPr>
              <a:t>DIA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8056" y="1572768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Cobra el salario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2331720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0040" y="2331720"/>
            <a:ext cx="73152" cy="1005840"/>
          </a:xfrm>
          <a:prstGeom prst="rect">
            <a:avLst/>
          </a:prstGeom>
          <a:solidFill>
            <a:srgbClr val="5B91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" y="2404872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91CC"/>
                </a:solidFill>
              </a:rPr>
              <a:t>DIA 5-8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" y="2734056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Pago de cuotas: consume 30-40% del ingreso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3493008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0040" y="3493008"/>
            <a:ext cx="73152" cy="1005840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8056" y="3566160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E6CB8"/>
                </a:solidFill>
              </a:rPr>
              <a:t>DIA 10-12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" y="3895344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Canasta alimentaria agota el saldo disponible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00600" y="1170432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800600" y="1170432"/>
            <a:ext cx="73152" cy="100584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928616" y="1243584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7E22"/>
                </a:solidFill>
              </a:rPr>
              <a:t>DIA 15-18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28616" y="1572768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Gastos imprevistos (salud, transporte, escuela) superan el efectivo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0600" y="2331720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800600" y="2331720"/>
            <a:ext cx="73152" cy="100584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28616" y="2404872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0392B"/>
                </a:solidFill>
              </a:rPr>
              <a:t>DIA 19-20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28616" y="2734056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Nuevo credito de billetera para llegar a fin de mes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493008"/>
            <a:ext cx="4114800" cy="100584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493008"/>
            <a:ext cx="73152" cy="100584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928616" y="3566160"/>
            <a:ext cx="3886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DIA 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28616" y="3895344"/>
            <a:ext cx="3886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El ciclo reinicia con mas deuda que el mes anterior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15968" y="1463040"/>
            <a:ext cx="54864" cy="2926080"/>
          </a:xfrm>
          <a:prstGeom prst="rect">
            <a:avLst/>
          </a:prstGeom>
          <a:solidFill>
            <a:srgbClr val="D0DC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01168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5B91CC"/>
                </a:solidFill>
              </a:rPr>
              <a:t>LA BRECHA QUE GENERA LA DEUDA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804672"/>
            <a:ext cx="3931920" cy="32461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841248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CANASTA BASICA TOTAL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325880"/>
            <a:ext cx="393192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</a:rPr>
              <a:t>$1.434.464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487168"/>
            <a:ext cx="3931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</a:rPr>
              <a:t>por mes — familia tipo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816352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</a:rPr>
              <a:t>4 integrantes  (INDEC, Abr 2026)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3672" y="1920240"/>
            <a:ext cx="685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VS</a:t>
            </a:r>
          </a:p>
        </p:txBody>
      </p:sp>
      <p:sp>
        <p:nvSpPr>
          <p:cNvPr id="9" name="Rectangle 8"/>
          <p:cNvSpPr/>
          <p:nvPr/>
        </p:nvSpPr>
        <p:spPr>
          <a:xfrm>
            <a:off x="4846320" y="2450592"/>
            <a:ext cx="3931920" cy="1600200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2487168"/>
            <a:ext cx="39319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SALARIO MINIMO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2907792"/>
            <a:ext cx="39319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B8952A"/>
                </a:solidFill>
              </a:rPr>
              <a:t>$352.400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3703320"/>
            <a:ext cx="3931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B91CC"/>
                </a:solidFill>
              </a:rPr>
              <a:t>-39% vs noviembre 2023  (MTEySS, mayo 2026)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160520"/>
            <a:ext cx="8412480" cy="5943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4160520"/>
            <a:ext cx="84124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0" i="0">
                <a:solidFill>
                  <a:srgbClr val="B8952A"/>
                </a:solidFill>
              </a:rPr>
              <a:t>El salario minimo no llega al 25% de lo necesario para vivir — la diferencia se financia con deuda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82880"/>
            <a:ext cx="84124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17253D"/>
                </a:solidFill>
              </a:rPr>
              <a:t>LA GUERRA QUE NADIE VE: BANCOS VS FINTECHS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804672"/>
            <a:ext cx="4023360" cy="2926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365760" y="804672"/>
            <a:ext cx="4023360" cy="50292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804672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BANCOS TRADICIONALES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371600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Mora: 10.6% (sistema total)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801368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Mayor exposicion en valores absolutos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231136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Menor mora relativa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660904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Lobby: que el Estado absorba las quitas via fondos de garantia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3090672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Captan deudores antes del default con tasas subsidiadas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240" y="1645920"/>
            <a:ext cx="731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392B"/>
                </a:solidFill>
              </a:rPr>
              <a:t>VS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0" y="804672"/>
            <a:ext cx="4023360" cy="2926080"/>
          </a:xfrm>
          <a:prstGeom prst="rect">
            <a:avLst/>
          </a:prstGeom>
          <a:solidFill>
            <a:srgbClr val="FFF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754880" y="804672"/>
            <a:ext cx="4023360" cy="5029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0" y="804672"/>
            <a:ext cx="4023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FINTECHS / BILLETERAS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2040" y="1371600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Mora: 25-34.4% (billeteras digitales)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92040" y="1801368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Carteras de mayor riesgo por diseno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2040" y="2231136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Scoring alternativo y recupero mas rapido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92040" y="2660904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Lobby: excluir billeteras del esquema de Segunda Oportunidad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92040" y="3090672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7253D"/>
                </a:solidFill>
              </a:rPr>
              <a:t>&gt;  Tasas hasta 300% TEA en segmentos vulnerables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840480"/>
            <a:ext cx="8412480" cy="621792"/>
          </a:xfrm>
          <a:prstGeom prst="rect">
            <a:avLst/>
          </a:prstGeom>
          <a:solidFill>
            <a:srgbClr val="EBF1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3840480"/>
            <a:ext cx="82296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E4D96"/>
                </a:solidFill>
              </a:rPr>
              <a:t>El regulador observa: el BCRA tiene poder acotado sobre fintechs — el mapa regulatorio fragmentado deja zonas grises que cada actor aprovecha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82880"/>
            <a:ext cx="84124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17253D"/>
                </a:solidFill>
              </a:rPr>
              <a:t>LA SEGUNDA OPORTUNIDAD: 3 ESCENARIOS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731520"/>
            <a:ext cx="8412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E6CB8"/>
                </a:solidFill>
              </a:rPr>
              <a:t>29 proyectos de ley en el Congreso  |  La ventana para influir es los proximos 60-90 dias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170432"/>
            <a:ext cx="2697480" cy="3611880"/>
          </a:xfrm>
          <a:prstGeom prst="rect">
            <a:avLst/>
          </a:prstGeom>
          <a:solidFill>
            <a:srgbClr val="F8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170432"/>
            <a:ext cx="2697480" cy="54864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1170432"/>
            <a:ext cx="2697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ESCENARIO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417320"/>
            <a:ext cx="26974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</a:rPr>
              <a:t>Ley equilibrada aprobada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768" y="182880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Mediacion obligatoria antes de ejecucion judicial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242316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Cuotas &lt;= 30% del ingreso familiar comprobable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768" y="301752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Quita maxima 40% en deudas de consumo basico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768" y="361188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Resultado: reset parcial — consumo se recupera en 2027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72968" y="1170432"/>
            <a:ext cx="2697480" cy="3611880"/>
          </a:xfrm>
          <a:prstGeom prst="rect">
            <a:avLst/>
          </a:prstGeom>
          <a:solidFill>
            <a:srgbClr val="F8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172968" y="1170432"/>
            <a:ext cx="2697480" cy="54864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172968" y="1170432"/>
            <a:ext cx="2697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ESCENARIO 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72968" y="1417320"/>
            <a:ext cx="26974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</a:rPr>
              <a:t>Bloqueo legislativo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82696" y="182880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Atasco por disputa bancos / fintechs / Estado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82696" y="242316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Mora continua escalando mas alla del 10.6%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2696" y="301752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Contraccion del consumo impacta recaudacion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82696" y="361188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Resultado: deudores en el limbo, presion electoral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25896" y="1170432"/>
            <a:ext cx="2697480" cy="3611880"/>
          </a:xfrm>
          <a:prstGeom prst="rect">
            <a:avLst/>
          </a:prstGeom>
          <a:solidFill>
            <a:srgbClr val="F8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25896" y="1170432"/>
            <a:ext cx="2697480" cy="54864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025896" y="1170432"/>
            <a:ext cx="2697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ESCENARIO 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25896" y="1417320"/>
            <a:ext cx="26974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</a:rPr>
              <a:t>Diseno sesgado hacia un actor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35624" y="182880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Fintechs excluidas O solo aplica a credito bancario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35624" y="242316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Tension regulatoria y guerra de lobby persiste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35624" y="301752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Solucion parcial sin cobertura para los mas vulnerables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35624" y="3611880"/>
            <a:ext cx="248716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7253D"/>
                </a:solidFill>
              </a:rPr>
              <a:t>- Resultado: ventaja competitiva artificial, inestabilidad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5B91CC"/>
                </a:solidFill>
              </a:rPr>
              <a:t>EL DIAGNOSTICO KARTAL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868680"/>
            <a:ext cx="7863840" cy="25603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40080" y="868680"/>
            <a:ext cx="109728" cy="25603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960120"/>
            <a:ext cx="7498079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50" b="0" i="0">
                <a:solidFill>
                  <a:srgbClr val="FFFFFF"/>
                </a:solidFill>
              </a:rPr>
              <a:t>"El milagro macro de 2026 tiene una sombra que los datos del BCRA no muestran: la economia de los hogares. Cuando seis millones de familias no llegan al dia 20, el rebote del PBI no llega a la mesa."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52044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8952A"/>
                </a:solidFill>
              </a:rPr>
              <a:t>- Agop Karagoz, Director, KARTAL Consulting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4005072"/>
            <a:ext cx="3657600" cy="5486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B91CC"/>
                </a:solidFill>
              </a:rPr>
              <a:t>La ventana de accion critica: segundo semestre de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28032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.  kartal.com.ar  |  ESTRATEGIA . DECISION . EJECUCION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