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64592"/>
            <a:ext cx="8412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C9A84C"/>
                </a:solidFill>
              </a:rPr>
              <a:t>KARTAL CONSULTING  |  INFORME EJECUTIVO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21792"/>
            <a:ext cx="8412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FFFFF"/>
                </a:solidFill>
              </a:rPr>
              <a:t>LA TIJERA QUE NO ALCANZA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755648"/>
            <a:ext cx="8412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AABBDD"/>
                </a:solidFill>
              </a:rPr>
              <a:t>Argentina debe recortar mas del 6% del gasto discrecional para cumplir la meta del FMI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288036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28600" y="292608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-6,2%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383280"/>
            <a:ext cx="1508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Recorte necesario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47672" y="288036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993391" y="292608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36C09"/>
                </a:solidFill>
              </a:rPr>
              <a:t>1,4%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3391" y="3383280"/>
            <a:ext cx="1508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Meta FMI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12463" y="288036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58183" y="292608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-6,7%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58183" y="3383280"/>
            <a:ext cx="1508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Caida recaudacion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77256" y="288036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22976" y="292608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36C09"/>
                </a:solidFill>
              </a:rPr>
              <a:t>55%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22976" y="3383280"/>
            <a:ext cx="1508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Gasto blindado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42048" y="2880360"/>
            <a:ext cx="1600200" cy="868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287768" y="2926080"/>
            <a:ext cx="1508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00000"/>
                </a:solidFill>
              </a:rPr>
              <a:t>-47%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87768" y="3383280"/>
            <a:ext cx="15087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AABBDD"/>
                </a:solidFill>
              </a:rPr>
              <a:t>Caida gasto discr.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EL NUMERO QUE HACE TEMBLAR AL MODELO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621792"/>
            <a:ext cx="45720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C00000"/>
                </a:solidFill>
              </a:rPr>
              <a:t>-6,2%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783080"/>
            <a:ext cx="4572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ABBDD"/>
                </a:solidFill>
              </a:rPr>
              <a:t>Recorte necesario en
gasto no indexado
(escenario base)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685800"/>
            <a:ext cx="1828800" cy="9601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02352" y="740664"/>
            <a:ext cx="168249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-6,7%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2352" y="1234440"/>
            <a:ext cx="168249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AABBDD"/>
                </a:solidFill>
              </a:rPr>
              <a:t>Caida recaudacion Q1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40880" y="685800"/>
            <a:ext cx="1828800" cy="9601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14032" y="740664"/>
            <a:ext cx="168249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E36C09"/>
                </a:solidFill>
              </a:rPr>
              <a:t>-3,3%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14032" y="1234440"/>
            <a:ext cx="168249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AABBDD"/>
                </a:solidFill>
              </a:rPr>
              <a:t>Caida gasto total Q1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1828800" cy="9601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02352" y="1883664"/>
            <a:ext cx="168249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E36C09"/>
                </a:solidFill>
              </a:rPr>
              <a:t>55%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02352" y="2377440"/>
            <a:ext cx="168249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AABBDD"/>
                </a:solidFill>
              </a:rPr>
              <a:t>Gasto blindado (indexado)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40880" y="1828800"/>
            <a:ext cx="1828800" cy="9601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114032" y="1883664"/>
            <a:ext cx="168249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-47%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14032" y="2377440"/>
            <a:ext cx="168249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AABBDD"/>
                </a:solidFill>
              </a:rPr>
              <a:t>Caida gasto discr. 2023-26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LA TRAMPA ESTRUCTURAL DEL AJUSTE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640080"/>
            <a:ext cx="4114800" cy="2011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713232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E36C09"/>
                </a:solidFill>
              </a:rPr>
              <a:t>55%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4560" y="713232"/>
            <a:ext cx="20116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BBDD"/>
                </a:solidFill>
              </a:rPr>
              <a:t>Gasto BLINDADO
(jubilaciones, AUH,
pensiones)
Sube con inflacion pasada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0" y="640080"/>
            <a:ext cx="4114800" cy="201168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937760" y="713232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C00000"/>
                </a:solidFill>
              </a:rPr>
              <a:t>45%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713232"/>
            <a:ext cx="201168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BBDD"/>
                </a:solidFill>
              </a:rPr>
              <a:t>Gasto DISCRECIONAL
(obra publica,
subsidios, salarios)
Ya cayo -47% real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2816352"/>
            <a:ext cx="8595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C9A84C"/>
                </a:solidFill>
              </a:rPr>
              <a:t>Todo el ajuste cae sobre el 45% que ya cayo -47% real desde 2023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324612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AABBDD"/>
                </a:solidFill>
              </a:rPr>
              <a:t>Gasto primario total: -29% real en 3 anos  |  Gasto indexado: +0,8% (intocable)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3703320"/>
            <a:ext cx="8595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ABBDD"/>
                </a:solidFill>
              </a:rPr>
              <a:t>Fuente: IARAF / Ambito.com — Mayo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9A84C"/>
                </a:solidFill>
              </a:rPr>
              <a:t>TRES ESCENARIOS — RECORTE NECESARIO EN GASTO NO INDEXADO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685800"/>
            <a:ext cx="2606040" cy="34747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749808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NEGATIVO
(Ingresos -5%)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53312"/>
            <a:ext cx="2423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C00000"/>
                </a:solidFill>
              </a:rPr>
              <a:t>-10,8%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560320"/>
            <a:ext cx="24231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ABBDD"/>
                </a:solidFill>
              </a:rPr>
              <a:t>Paralisis obra publica.
Riesgo de incumplimiento FMI.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0" y="685800"/>
            <a:ext cx="2606040" cy="34747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0" y="749808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BASE
(Ingresos -2%)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1353312"/>
            <a:ext cx="2423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E36C09"/>
                </a:solidFill>
              </a:rPr>
              <a:t>-6,2%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2560320"/>
            <a:ext cx="24231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ABBDD"/>
                </a:solidFill>
              </a:rPr>
              <a:t>Sostenible. Meta FMI se
cumple ajustadamente.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35040" y="685800"/>
            <a:ext cx="2606040" cy="347472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26480" y="749808"/>
            <a:ext cx="24231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POSITIVO
(Ingresos +3%)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1353312"/>
            <a:ext cx="2423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375623"/>
                </a:solidFill>
              </a:rPr>
              <a:t>+6,5%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6480" y="2560320"/>
            <a:ext cx="24231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ABBDD"/>
                </a:solidFill>
              </a:rPr>
              <a:t>Solo con fuerte rebote
de actividad en Q3-Q4.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4251960"/>
            <a:ext cx="8595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ABBDD"/>
                </a:solidFill>
              </a:rPr>
              <a:t>Meta FMI: superavit primario 1,4% del PBI  |  Fuente: IARAF, Mayo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9A84C"/>
                </a:solidFill>
              </a:rPr>
              <a:t>CUATRO MOVIMIENTOS ANTES DE QUE EL DOLAR HABLE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530352"/>
            <a:ext cx="8595360" cy="3657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658368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713232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00000"/>
                </a:solidFill>
              </a:rPr>
              <a:t>URGENTE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731519"/>
            <a:ext cx="6583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1. Auditar exposicion a contratos y subsidios del Estado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453895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47472" y="15087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00000"/>
                </a:solidFill>
              </a:rPr>
              <a:t>URGENTE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1527048"/>
            <a:ext cx="6583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2. Modelar escenario dolar al techo de banda ($1.600-1.700)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2249424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" y="2304288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36C09"/>
                </a:solidFill>
              </a:rPr>
              <a:t>30 DIAS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17320" y="2322576"/>
            <a:ext cx="6583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3. Renegociar contratos — clausulas de ajuste por tarifas e inflacion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3044952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472" y="3099816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E36C09"/>
                </a:solidFill>
              </a:rPr>
              <a:t>90 DIAS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3118104"/>
            <a:ext cx="6583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4. Reducir dependencia de obra publica y contratos estatales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3840480"/>
            <a:ext cx="7863840" cy="685800"/>
          </a:xfrm>
          <a:prstGeom prst="rect">
            <a:avLst/>
          </a:prstGeom>
          <a:solidFill>
            <a:srgbClr val="121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7472" y="389534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AABBDD"/>
                </a:solidFill>
              </a:rPr>
              <a:t>VIGILAR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17320" y="3913632"/>
            <a:ext cx="6583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5. Monitorear riesgo pais — activar cobertura si supera 700 pbs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8229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1">
                <a:solidFill>
                  <a:srgbClr val="FFFFFF"/>
                </a:solidFill>
              </a:rPr>
              <a:t>"El ajuste fiscal llegó a su frontera estructural.
Lo que queda por recortar ya duele
— y lo que no se puede recortar ya no alcanza."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29184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C9A84C"/>
                </a:solidFill>
              </a:rPr>
              <a:t>Agop Karagoz — Director, Kartal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88620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AABBDD"/>
                </a:solidFill>
              </a:rPr>
              <a:t>kartal.com.ar  |  info@kartal.com.ar  |  +54 11 3444-0986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C9A84C"/>
                </a:solidFill>
              </a:rPr>
              <a:t>«El ajuste llegó al límite. Lo que queda por recortar ya duele.»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