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2.4% mensual de inflacion — minimo de 7 anios</a:t>
            </a:r>
          </a:p>
          <a:p>
            <a:r>
              <a:t>-91% de la tasa mensual en 17 meses: de 25.5% a 2.4%</a:t>
            </a:r>
          </a:p>
          <a:p>
            <a:r>
              <a:t>Las 3 anclas: superavit fiscal + banda cambiaria + contraccion monetaria</a:t>
            </a:r>
          </a:p>
          <a:p>
            <a:r>
              <a:t>Salario real: +18% desde ene 2025 — primera recuperacion sostenida en 8 anios</a:t>
            </a:r>
          </a:p>
          <a:p>
            <a:r>
              <a:t>FRASE VIRAL: Argentina no freno la inflacion. Freno la maquina que la producia. Son cosas distintas.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El -91% es el numero que resume todo el ciclo</a:t>
            </a:r>
          </a:p>
          <a:p>
            <a:r>
              <a:t>25.5% a 2.4% en 17 meses: velocidad sin precedente en la historia argentina reciente</a:t>
            </a:r>
          </a:p>
          <a:p>
            <a:r>
              <a:t>Los 3 mini-datos muestran que la desinflacion es real y tiene impacto macro</a:t>
            </a:r>
          </a:p>
          <a:p>
            <a:r>
              <a:t>USD 38B de reservas da margen al BCRA para sostener la banda cambiaria</a:t>
            </a:r>
          </a:p>
          <a:p>
            <a:r>
              <a:t>FRASE VIRAL: Argentina no freno la inflacion. Freno la maquina que la producia. Son cosas distintas.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La curva descendente del IPC es la historia de 2024-2026</a:t>
            </a:r>
          </a:p>
          <a:p>
            <a:r>
              <a:t>El pico de 25.5% en dic 2023 fue el momento de mayor presion inflacionaria</a:t>
            </a:r>
          </a:p>
          <a:p>
            <a:r>
              <a:t>La caida a 4.2% en mayo 2024 fue la mas abrupta — ancla cambiaria funcionando</a:t>
            </a:r>
          </a:p>
          <a:p>
            <a:r>
              <a:t>El IPC nucleo 2.1% en abr 2026 confirma que no es un piso puntual</a:t>
            </a:r>
          </a:p>
          <a:p>
            <a:r>
              <a:t>FRASE VIRAL: Argentina no freno la inflacion. Freno la maquina que la producia. Son cosas distintas.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El '3' en pantalla no es accidental: es la clave del mecanismo</a:t>
            </a:r>
          </a:p>
          <a:p>
            <a:r>
              <a:t>ANCLA FISCAL: superavit primario por primera vez en 16 anios — el ancla mas importante</a:t>
            </a:r>
          </a:p>
          <a:p>
            <a:r>
              <a:t>ANCLA CAMBIARIA: la banda elimino el pass-through — la inflacion de importados desaparecio</a:t>
            </a:r>
          </a:p>
          <a:p>
            <a:r>
              <a:t>ANCLA MONETARIA: tasas bajas ordenadamente siguiendo la inflacion — no anticipandola</a:t>
            </a:r>
          </a:p>
          <a:p>
            <a:r>
              <a:t>FRASE VIRAL: Argentina no freno la inflacion. Freno la maquina que la producia. Son cosas distintas.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El grafico muestra la recuperacion del salario real del sector formal desde ene 2025</a:t>
            </a:r>
          </a:p>
          <a:p>
            <a:r>
              <a:t>+18% acumulado: primera recuperacion sostenida en 8 anios (INDEC EPH)</a:t>
            </a:r>
          </a:p>
          <a:p>
            <a:r>
              <a:t>El sector informal (40% de la fuerza laboral) NO recupero en la misma proporcion</a:t>
            </a:r>
          </a:p>
          <a:p>
            <a:r>
              <a:t>Consumo retail +9% interanual Q1 2026 — maximo desde 2018</a:t>
            </a:r>
          </a:p>
          <a:p>
            <a:r>
              <a:t>FRASE VIRAL: Argentina no freno la inflacion. Freno la maquina que la producia. Son cosas distintas.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2.4% es el numero que valida el mecanismo — no es un pico, es el IPC nucleo tambien</a:t>
            </a:r>
          </a:p>
          <a:p>
            <a:r>
              <a:t>-91% en la tasa mensual: ninguna economia emergente logro esto en un plazo tan corto sin crisis externa</a:t>
            </a:r>
          </a:p>
          <a:p>
            <a:r>
              <a:t>289% -&gt; 33% anualizado: un cambio de orden de magnitud en la inflacion argentina</a:t>
            </a:r>
          </a:p>
          <a:p>
            <a:r>
              <a:t>28% de expectativas REM: el mercado ya descuenta que la desinflacion es sostenible</a:t>
            </a:r>
          </a:p>
          <a:p>
            <a:r>
              <a:t>FRASE VIRAL: Argentina no freno la inflacion. Freno la maquina que la producia. Son cosas distintas.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La trampa del exito: cuanto mas baja la inflacion via ancla cambiaria, mas se aprecia el peso</a:t>
            </a:r>
          </a:p>
          <a:p>
            <a:r>
              <a:t>35% de apreciacion real desde dic 2023: el mismo mecanismo que desinflaciono destruye competitividad</a:t>
            </a:r>
          </a:p>
          <a:p>
            <a:r>
              <a:t>La Convertibilidad termino exactamente por este mecanismo — no ignorar el paralelo</a:t>
            </a:r>
          </a:p>
          <a:p>
            <a:r>
              <a:t>USD 38B de reservas da margen — pero el tiempo es finito</a:t>
            </a:r>
          </a:p>
          <a:p>
            <a:r>
              <a:t>FRASE VIRAL: Argentina no freno la inflacion. Freno la maquina que la producia. Son cosas distintas.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3 escenarios ordenados por probabilidad: base (60%), optimista (25%), adverso (15%)</a:t>
            </a:r>
          </a:p>
          <a:p>
            <a:r>
              <a:t>OPTIMISTA: paritarias anclan — el circulo virtuoso de desinflacion se refuerza</a:t>
            </a:r>
          </a:p>
          <a:p>
            <a:r>
              <a:t>BASE: el escenario que el mercado descuenta — IPC 28-32% para diciembre</a:t>
            </a:r>
          </a:p>
          <a:p>
            <a:r>
              <a:t>ADVERSO: paritarias 40%+ desanclan las expectativas — el ancla se rompe en 2027</a:t>
            </a:r>
          </a:p>
          <a:p>
            <a:r>
              <a:t>FRASE VIRAL: Argentina no freno la inflacion. Freno la maquina que la producia. Son cosas distintas.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Cierre: la cita es el marco interpretativo de todo el informe</a:t>
            </a:r>
          </a:p>
          <a:p>
            <a:r>
              <a:t>La maquina que genero la inflacion (deficit + emision + brecha) fue frenada — no destruida</a:t>
            </a:r>
          </a:p>
          <a:p>
            <a:r>
              <a:t>El riesgo politico pre-electoral de 2027 puede volver a encenderla</a:t>
            </a:r>
          </a:p>
          <a:p>
            <a:r>
              <a:t>Proximo informe: lunes 11 de mayo de 2026</a:t>
            </a:r>
          </a:p>
          <a:p>
            <a:r>
              <a:t>FRASE VIRAL: Argentina no freno la inflacion. Freno la maquina que la producia. Son cosas distintas.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25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82296" cy="514350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47472" y="109728"/>
            <a:ext cx="841248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1" i="0">
                <a:solidFill>
                  <a:srgbClr val="B8952A"/>
                </a:solidFill>
              </a:rPr>
              <a:t>KARTAL CONSULTING  |  INFORME EJECUTIVO  |  Mayo 2026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7472" y="548640"/>
            <a:ext cx="548640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0" b="1" i="0">
                <a:solidFill>
                  <a:srgbClr val="B8952A"/>
                </a:solidFill>
              </a:rPr>
              <a:t>2.4%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7472" y="1938528"/>
            <a:ext cx="8229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</a:rPr>
              <a:t>mensual en abril 2026</a:t>
            </a:r>
          </a:p>
        </p:txBody>
      </p:sp>
      <p:sp>
        <p:nvSpPr>
          <p:cNvPr id="6" name="Rectangle 5"/>
          <p:cNvSpPr/>
          <p:nvPr/>
        </p:nvSpPr>
        <p:spPr>
          <a:xfrm>
            <a:off x="1645920" y="2514600"/>
            <a:ext cx="3474720" cy="34747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47472" y="2606040"/>
            <a:ext cx="841248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</a:rPr>
              <a:t>LA GRAN DESINFLACION: COMO ARGENTINA FRENO EL TREN INFLACIONARIO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7472" y="4160520"/>
            <a:ext cx="841248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0" i="1">
                <a:solidFill>
                  <a:srgbClr val="5B91CC"/>
                </a:solidFill>
              </a:rPr>
              <a:t>-91% tasa mensual  |  Ancla fiscal + cambiaria + monetaria  |  +18% salario real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25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47472" y="109728"/>
            <a:ext cx="841248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1" i="0">
                <a:solidFill>
                  <a:srgbClr val="B8952A"/>
                </a:solidFill>
              </a:rPr>
              <a:t>EL DATO QUE LO CAMBIA TODO</a:t>
            </a:r>
          </a:p>
        </p:txBody>
      </p:sp>
      <p:sp>
        <p:nvSpPr>
          <p:cNvPr id="3" name="Rectangle 2"/>
          <p:cNvSpPr/>
          <p:nvPr/>
        </p:nvSpPr>
        <p:spPr>
          <a:xfrm>
            <a:off x="347472" y="530352"/>
            <a:ext cx="5029200" cy="34747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47472" y="594360"/>
            <a:ext cx="841248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200" b="1" i="0">
                <a:solidFill>
                  <a:srgbClr val="B8952A"/>
                </a:solidFill>
              </a:rPr>
              <a:t>-91%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7472" y="2377440"/>
            <a:ext cx="8412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500" b="1" i="0">
                <a:solidFill>
                  <a:srgbClr val="FFFFFF"/>
                </a:solidFill>
              </a:rPr>
              <a:t>caida de la tasa mensual de inflacion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7472" y="2999232"/>
            <a:ext cx="841248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400" b="0" i="1">
                <a:solidFill>
                  <a:srgbClr val="5B91CC"/>
                </a:solidFill>
              </a:rPr>
              <a:t>de 25.5% mensual (dic 2023)  a  2.4% mensual (abr 2026)  —  en solo 17 meses</a:t>
            </a:r>
          </a:p>
        </p:txBody>
      </p:sp>
      <p:sp>
        <p:nvSpPr>
          <p:cNvPr id="7" name="Rectangle 6"/>
          <p:cNvSpPr/>
          <p:nvPr/>
        </p:nvSpPr>
        <p:spPr>
          <a:xfrm>
            <a:off x="320040" y="3520440"/>
            <a:ext cx="2743200" cy="1078992"/>
          </a:xfrm>
          <a:prstGeom prst="rect">
            <a:avLst/>
          </a:prstGeom>
          <a:solidFill>
            <a:srgbClr val="1E4D96"/>
          </a:solidFill>
          <a:ln>
            <a:noFill/>
          </a:ln>
          <a:effectLst>
            <a:outerShdw blurRad="50000" dist="38100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20040" y="3520440"/>
            <a:ext cx="2743200" cy="50292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11479" y="3611880"/>
            <a:ext cx="256032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B8952A"/>
                </a:solidFill>
              </a:rPr>
              <a:t>33%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3192" y="4315968"/>
            <a:ext cx="257860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5B91CC"/>
                </a:solidFill>
              </a:rPr>
              <a:t>inflacion anualizada
apr 2026 (vs 289% en 2023)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00400" y="3520440"/>
            <a:ext cx="2743200" cy="1078992"/>
          </a:xfrm>
          <a:prstGeom prst="rect">
            <a:avLst/>
          </a:prstGeom>
          <a:solidFill>
            <a:srgbClr val="1E4D96"/>
          </a:solidFill>
          <a:ln>
            <a:noFill/>
          </a:ln>
          <a:effectLst>
            <a:outerShdw blurRad="50000" dist="38100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200400" y="3520440"/>
            <a:ext cx="2743200" cy="50292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291840" y="3611880"/>
            <a:ext cx="256032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B8952A"/>
                </a:solidFill>
              </a:rPr>
              <a:t>+18%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73552" y="4315968"/>
            <a:ext cx="257860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5B91CC"/>
                </a:solidFill>
              </a:rPr>
              <a:t>recuperacion salario
real desde ene 2025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080759" y="3520440"/>
            <a:ext cx="2743200" cy="1078992"/>
          </a:xfrm>
          <a:prstGeom prst="rect">
            <a:avLst/>
          </a:prstGeom>
          <a:solidFill>
            <a:srgbClr val="1E4D96"/>
          </a:solidFill>
          <a:ln>
            <a:noFill/>
          </a:ln>
          <a:effectLst>
            <a:outerShdw blurRad="50000" dist="38100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080759" y="3520440"/>
            <a:ext cx="2743200" cy="50292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172199" y="3611880"/>
            <a:ext cx="256032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B8952A"/>
                </a:solidFill>
              </a:rPr>
              <a:t>USD 38B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53912" y="4315968"/>
            <a:ext cx="257860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5B91CC"/>
                </a:solidFill>
              </a:rPr>
              <a:t>reservas BCRA abr 2026
vs USD 8B al inicio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64008"/>
            <a:ext cx="868680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1" i="0">
                <a:solidFill>
                  <a:srgbClr val="B8952A"/>
                </a:solidFill>
              </a:rPr>
              <a:t>LO QUE PASO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" y="384048"/>
            <a:ext cx="87782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FFFFF"/>
                </a:solidFill>
              </a:rPr>
              <a:t>De 25.5% a 2.4% mensual — la desinflacion mas rapida de la historia reciente</a:t>
            </a:r>
          </a:p>
        </p:txBody>
      </p:sp>
      <p:pic>
        <p:nvPicPr>
          <p:cNvPr id="5" name="Picture 4" descr="gran_desinflacion_argentina_2026_tendenc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032" y="960120"/>
            <a:ext cx="8631936" cy="36118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4D9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109728"/>
            <a:ext cx="841248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1" i="0">
                <a:solidFill>
                  <a:srgbClr val="B8952A"/>
                </a:solidFill>
              </a:rPr>
              <a:t>EL MECANISMO: POR QUE FUNCIONO ESTA VEZ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0040" y="502920"/>
            <a:ext cx="384048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0" b="1" i="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" y="2468880"/>
            <a:ext cx="38404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B8952A"/>
                </a:solidFill>
              </a:rPr>
              <a:t>anclas
simultaneas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3520440"/>
            <a:ext cx="4160520" cy="10241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5B91CC"/>
                </a:solidFill>
              </a:rPr>
              <a:t>Primera vez en dos decadas que el ancla fiscal,
cambiaria y monetaria funcionaron juntas.</a:t>
            </a:r>
          </a:p>
        </p:txBody>
      </p:sp>
      <p:sp>
        <p:nvSpPr>
          <p:cNvPr id="6" name="Rectangle 5"/>
          <p:cNvSpPr/>
          <p:nvPr/>
        </p:nvSpPr>
        <p:spPr>
          <a:xfrm>
            <a:off x="4462272" y="365760"/>
            <a:ext cx="50292" cy="429768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617720" y="365760"/>
            <a:ext cx="4370832" cy="4297680"/>
          </a:xfrm>
          <a:prstGeom prst="rect">
            <a:avLst/>
          </a:prstGeom>
          <a:solidFill>
            <a:srgbClr val="17253D"/>
          </a:solidFill>
          <a:ln>
            <a:noFill/>
          </a:ln>
          <a:effectLst>
            <a:outerShdw blurRad="50000" dist="38100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754880" y="566928"/>
            <a:ext cx="146304" cy="146304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29200" y="530352"/>
            <a:ext cx="37947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200" b="1" i="0">
                <a:solidFill>
                  <a:srgbClr val="B8952A"/>
                </a:solidFill>
              </a:rPr>
              <a:t>ANCLA FISCAL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0" y="969264"/>
            <a:ext cx="37947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B91CC"/>
                </a:solidFill>
              </a:rPr>
              <a:t>Superavit primario 2024-2026 (primero en 16 anios). El Estado dejo de emitir para financiar gasto. Corto la fuente primaria de inflacion.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54880" y="1920240"/>
            <a:ext cx="146304" cy="146304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029200" y="1883664"/>
            <a:ext cx="37947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200" b="1" i="0">
                <a:solidFill>
                  <a:srgbClr val="B8952A"/>
                </a:solidFill>
              </a:rPr>
              <a:t>ANCLA CAMBIARIA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0" y="2322576"/>
            <a:ext cx="37947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B91CC"/>
                </a:solidFill>
              </a:rPr>
              <a:t>Banda $1.000-$1.400 por dolar post-unificacion. Brecha: 200% -&gt; 4%. Pass-through a precios de importados: practicamente eliminado.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754880" y="3273552"/>
            <a:ext cx="146304" cy="146304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29200" y="3236976"/>
            <a:ext cx="37947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200" b="1" i="0">
                <a:solidFill>
                  <a:srgbClr val="B8952A"/>
                </a:solidFill>
              </a:rPr>
              <a:t>ANCLA MONETARIA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0" y="3675888"/>
            <a:ext cx="37947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B91CC"/>
                </a:solidFill>
              </a:rPr>
              <a:t>Base congelada. Rescate de LELIQs. Tasa: 133% -&gt; 29% TNA ordenadamente. Expectativas de inflacion REM: de 150% a 28% para dic 2026.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64008"/>
            <a:ext cx="868680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1" i="0">
                <a:solidFill>
                  <a:srgbClr val="B8952A"/>
                </a:solidFill>
              </a:rPr>
              <a:t>LOS GANADORES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" y="384048"/>
            <a:ext cx="87782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FFFFF"/>
                </a:solidFill>
              </a:rPr>
              <a:t>+18% de recuperacion del salario real formal desde enero 2025</a:t>
            </a:r>
          </a:p>
        </p:txBody>
      </p:sp>
      <p:pic>
        <p:nvPicPr>
          <p:cNvPr id="5" name="Picture 4" descr="gran_desinflacion_argentina_2026_salario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032" y="960120"/>
            <a:ext cx="8631936" cy="36118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25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47472" y="109728"/>
            <a:ext cx="841248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1" i="0">
                <a:solidFill>
                  <a:srgbClr val="B8952A"/>
                </a:solidFill>
              </a:rPr>
              <a:t>EL NUMERO QUE LO DICE TODO</a:t>
            </a:r>
          </a:p>
        </p:txBody>
      </p:sp>
      <p:sp>
        <p:nvSpPr>
          <p:cNvPr id="3" name="Rectangle 2"/>
          <p:cNvSpPr/>
          <p:nvPr/>
        </p:nvSpPr>
        <p:spPr>
          <a:xfrm>
            <a:off x="347472" y="530352"/>
            <a:ext cx="5303520" cy="38404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47472" y="594360"/>
            <a:ext cx="8412480" cy="1600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200" b="1" i="0">
                <a:solidFill>
                  <a:srgbClr val="1E4D96"/>
                </a:solidFill>
              </a:rPr>
              <a:t>2.4%</a:t>
            </a:r>
          </a:p>
        </p:txBody>
      </p:sp>
      <p:sp>
        <p:nvSpPr>
          <p:cNvPr id="5" name="Rectangle 4"/>
          <p:cNvSpPr/>
          <p:nvPr/>
        </p:nvSpPr>
        <p:spPr>
          <a:xfrm>
            <a:off x="347472" y="2304288"/>
            <a:ext cx="6858000" cy="38404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47472" y="2377440"/>
            <a:ext cx="841248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FFFFFF"/>
                </a:solidFill>
              </a:rPr>
              <a:t>inflacion mensual en abril 2026 — minimo de 7 anios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7472" y="3035808"/>
            <a:ext cx="841248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200" b="0" i="1">
                <a:solidFill>
                  <a:srgbClr val="2E6CB8"/>
                </a:solidFill>
              </a:rPr>
              <a:t>Fuente: INDEC, IPC abril 2026. IPC nucleo: 2.1%  |  Alimentos: 1.9%</a:t>
            </a:r>
          </a:p>
        </p:txBody>
      </p:sp>
      <p:sp>
        <p:nvSpPr>
          <p:cNvPr id="8" name="Rectangle 7"/>
          <p:cNvSpPr/>
          <p:nvPr/>
        </p:nvSpPr>
        <p:spPr>
          <a:xfrm>
            <a:off x="347472" y="3584448"/>
            <a:ext cx="146304" cy="146304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3493008"/>
            <a:ext cx="475488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200" b="1" i="0">
                <a:solidFill>
                  <a:srgbClr val="B8952A"/>
                </a:solidFill>
              </a:rPr>
              <a:t>= -91% vs diciembre 2023 (25.5%)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3785615"/>
            <a:ext cx="8138160" cy="2194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50" b="0" i="1">
                <a:solidFill>
                  <a:srgbClr val="5B91CC"/>
                </a:solidFill>
              </a:rPr>
              <a:t>La mayor caida relativa de la tasa mensual en la historia economica argentina reciente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7472" y="4005072"/>
            <a:ext cx="146304" cy="146304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3913632"/>
            <a:ext cx="475488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200" b="1" i="0">
                <a:solidFill>
                  <a:srgbClr val="B8952A"/>
                </a:solidFill>
              </a:rPr>
              <a:t>vs 289% inflacion anual 2023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4206240"/>
            <a:ext cx="8138160" cy="2194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50" b="0" i="1">
                <a:solidFill>
                  <a:srgbClr val="5B91CC"/>
                </a:solidFill>
              </a:rPr>
              <a:t>La inflacion anualizada bajo a ~33% — nivel mas bajo desde 2020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7472" y="4425696"/>
            <a:ext cx="146304" cy="146304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4334256"/>
            <a:ext cx="475488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200" b="1" i="0">
                <a:solidFill>
                  <a:srgbClr val="B8952A"/>
                </a:solidFill>
              </a:rPr>
              <a:t>28% expectativas REM para dic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4626864"/>
            <a:ext cx="8138160" cy="2194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50" b="0" i="1">
                <a:solidFill>
                  <a:srgbClr val="5B91CC"/>
                </a:solidFill>
              </a:rPr>
              <a:t>El mercado descuenta que la desinflacion continua — credibilidad del ancla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64008"/>
            <a:ext cx="868680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1" i="0">
                <a:solidFill>
                  <a:srgbClr val="B8952A"/>
                </a:solidFill>
              </a:rPr>
              <a:t>LA TRAMPA QUE NADIE 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" y="384048"/>
            <a:ext cx="87782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FFFFF"/>
                </a:solidFill>
              </a:rPr>
              <a:t>El tipo de cambio real se aprecio 35% — el costo oculto del exito</a:t>
            </a:r>
          </a:p>
        </p:txBody>
      </p:sp>
      <p:sp>
        <p:nvSpPr>
          <p:cNvPr id="5" name="Rectangle 4"/>
          <p:cNvSpPr/>
          <p:nvPr/>
        </p:nvSpPr>
        <p:spPr>
          <a:xfrm>
            <a:off x="256032" y="987552"/>
            <a:ext cx="4251960" cy="1719072"/>
          </a:xfrm>
          <a:prstGeom prst="rect">
            <a:avLst/>
          </a:prstGeom>
          <a:solidFill>
            <a:srgbClr val="1E4D96"/>
          </a:solidFill>
          <a:ln>
            <a:noFill/>
          </a:ln>
          <a:effectLst>
            <a:outerShdw blurRad="50000" dist="38100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6032" y="987552"/>
            <a:ext cx="82296" cy="1719072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38912" y="1078992"/>
            <a:ext cx="22860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0392B"/>
                </a:solidFill>
              </a:rPr>
              <a:t>APRECIACION CAMBIARIA
REAL +35%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8912" y="1737360"/>
            <a:ext cx="3959352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B91CC"/>
                </a:solidFill>
              </a:rPr>
              <a:t>El peso compra mas dolares en terminos reales. Los bienes argentinos se encarecieron 35% en dolares desde dic 2023.</a:t>
            </a:r>
          </a:p>
        </p:txBody>
      </p:sp>
      <p:sp>
        <p:nvSpPr>
          <p:cNvPr id="9" name="Rectangle 8"/>
          <p:cNvSpPr/>
          <p:nvPr/>
        </p:nvSpPr>
        <p:spPr>
          <a:xfrm>
            <a:off x="4636008" y="987552"/>
            <a:ext cx="4251960" cy="1719072"/>
          </a:xfrm>
          <a:prstGeom prst="rect">
            <a:avLst/>
          </a:prstGeom>
          <a:solidFill>
            <a:srgbClr val="1E4D96"/>
          </a:solidFill>
          <a:ln>
            <a:noFill/>
          </a:ln>
          <a:effectLst>
            <a:outerShdw blurRad="50000" dist="38100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636008" y="987552"/>
            <a:ext cx="82296" cy="1719072"/>
          </a:xfrm>
          <a:prstGeom prst="rect">
            <a:avLst/>
          </a:prstGeom>
          <a:solidFill>
            <a:srgbClr val="E36C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818888" y="1078992"/>
            <a:ext cx="22860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36C09"/>
                </a:solidFill>
              </a:rPr>
              <a:t>EXPORTACIONES
NO AGRO PIERDEN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18888" y="1737360"/>
            <a:ext cx="3959352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B91CC"/>
                </a:solidFill>
              </a:rPr>
              <a:t>La industria manufacturera y economias regionales pierden competitividad. Margenes comprimidos vs Brasil y China.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56032" y="2834640"/>
            <a:ext cx="4251960" cy="1719072"/>
          </a:xfrm>
          <a:prstGeom prst="rect">
            <a:avLst/>
          </a:prstGeom>
          <a:solidFill>
            <a:srgbClr val="1E4D96"/>
          </a:solidFill>
          <a:ln>
            <a:noFill/>
          </a:ln>
          <a:effectLst>
            <a:outerShdw blurRad="50000" dist="38100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032" y="2834640"/>
            <a:ext cx="82296" cy="1719072"/>
          </a:xfrm>
          <a:prstGeom prst="rect">
            <a:avLst/>
          </a:prstGeom>
          <a:solidFill>
            <a:srgbClr val="E36C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38912" y="2926080"/>
            <a:ext cx="22860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36C09"/>
                </a:solidFill>
              </a:rPr>
              <a:t>TURISMO EMISIVO
EN EXPANSION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8912" y="3584448"/>
            <a:ext cx="3959352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B91CC"/>
                </a:solidFill>
              </a:rPr>
              <a:t>Los argentinos viajan mas al exterior. Deficit de cuenta corriente turistica crece en Q1 2026.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636008" y="2834640"/>
            <a:ext cx="4251960" cy="1719072"/>
          </a:xfrm>
          <a:prstGeom prst="rect">
            <a:avLst/>
          </a:prstGeom>
          <a:solidFill>
            <a:srgbClr val="1E4D96"/>
          </a:solidFill>
          <a:ln>
            <a:noFill/>
          </a:ln>
          <a:effectLst>
            <a:outerShdw blurRad="50000" dist="38100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636008" y="2834640"/>
            <a:ext cx="82296" cy="1719072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818888" y="2926080"/>
            <a:ext cx="22860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0392B"/>
                </a:solidFill>
              </a:rPr>
              <a:t>VENTANA LIMITADA
EN EL TIEMPO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18888" y="3584448"/>
            <a:ext cx="3959352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B91CC"/>
                </a:solidFill>
              </a:rPr>
              <a:t>El BCRA tiene USD 38B para sostener la banda — no es infinito. La salida requiere planificacion hoy.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20040" y="64008"/>
            <a:ext cx="868680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 b="1" i="0">
                <a:solidFill>
                  <a:srgbClr val="B8952A"/>
                </a:solidFill>
              </a:rPr>
              <a:t>QUE PUEDE PASAR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" y="384048"/>
            <a:ext cx="87782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FFFFF"/>
                </a:solidFill>
              </a:rPr>
              <a:t>3 escenarios para la desinflacion argentina en el segundo semestre 2026</a:t>
            </a:r>
          </a:p>
        </p:txBody>
      </p:sp>
      <p:sp>
        <p:nvSpPr>
          <p:cNvPr id="5" name="Rectangle 4"/>
          <p:cNvSpPr/>
          <p:nvPr/>
        </p:nvSpPr>
        <p:spPr>
          <a:xfrm>
            <a:off x="256032" y="960120"/>
            <a:ext cx="2743200" cy="512064"/>
          </a:xfrm>
          <a:prstGeom prst="rect">
            <a:avLst/>
          </a:prstGeom>
          <a:solidFill>
            <a:srgbClr val="27AE60"/>
          </a:solidFill>
          <a:ln>
            <a:noFill/>
          </a:ln>
          <a:effectLst>
            <a:outerShdw blurRad="50000" dist="38100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47472" y="1005840"/>
            <a:ext cx="2578608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1" i="0">
                <a:solidFill>
                  <a:srgbClr val="17253D"/>
                </a:solidFill>
              </a:rPr>
              <a:t>OPTIMISTA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7472" y="1536192"/>
            <a:ext cx="2578608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17253D"/>
                </a:solidFill>
              </a:rPr>
              <a:t>Paritarias cierran en 28-30%, tarifas se absorben sin shock, TC banda aguanta</a:t>
            </a:r>
          </a:p>
        </p:txBody>
      </p:sp>
      <p:sp>
        <p:nvSpPr>
          <p:cNvPr id="8" name="Rectangle 7"/>
          <p:cNvSpPr/>
          <p:nvPr/>
        </p:nvSpPr>
        <p:spPr>
          <a:xfrm>
            <a:off x="384048" y="2377440"/>
            <a:ext cx="118872" cy="1188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85216" y="2322576"/>
            <a:ext cx="2304288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7253D"/>
                </a:solidFill>
              </a:rPr>
              <a:t>IPC dic 2026: 24-26% anual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4048" y="2962656"/>
            <a:ext cx="118872" cy="1188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85216" y="2907792"/>
            <a:ext cx="2304288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7253D"/>
                </a:solidFill>
              </a:rPr>
              <a:t>Salario real: +22% en 2026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4048" y="3547872"/>
            <a:ext cx="118872" cy="1188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85216" y="3493008"/>
            <a:ext cx="2304288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7253D"/>
                </a:solidFill>
              </a:rPr>
              <a:t>Brecha: bajo 5%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84048" y="4133087"/>
            <a:ext cx="118872" cy="1188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85216" y="4078224"/>
            <a:ext cx="2304288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7253D"/>
                </a:solidFill>
              </a:rPr>
              <a:t>Riesgo de ancla: BAJO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127248" y="960120"/>
            <a:ext cx="2743200" cy="512064"/>
          </a:xfrm>
          <a:prstGeom prst="rect">
            <a:avLst/>
          </a:prstGeom>
          <a:solidFill>
            <a:srgbClr val="1E4D96"/>
          </a:solidFill>
          <a:ln>
            <a:noFill/>
          </a:ln>
          <a:effectLst>
            <a:outerShdw blurRad="50000" dist="38100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218688" y="1005840"/>
            <a:ext cx="2578608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BASE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18688" y="1536192"/>
            <a:ext cx="2578608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17253D"/>
                </a:solidFill>
              </a:rPr>
              <a:t>Paritarias 33-35%, tarifas suman 1.5pp en julio-agosto, TC estable en banda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255264" y="2377440"/>
            <a:ext cx="118872" cy="118872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456432" y="2322576"/>
            <a:ext cx="2304288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7253D"/>
                </a:solidFill>
              </a:rPr>
              <a:t>IPC dic 2026: 28-32% anual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55264" y="2962656"/>
            <a:ext cx="118872" cy="118872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456432" y="2907792"/>
            <a:ext cx="2304288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7253D"/>
                </a:solidFill>
              </a:rPr>
              <a:t>Salario real: +18-20% en 2026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255264" y="3547872"/>
            <a:ext cx="118872" cy="118872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56432" y="3493008"/>
            <a:ext cx="2304288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7253D"/>
                </a:solidFill>
              </a:rPr>
              <a:t>TC presion en H2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255264" y="4133087"/>
            <a:ext cx="118872" cy="118872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456432" y="4078224"/>
            <a:ext cx="2304288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7253D"/>
                </a:solidFill>
              </a:rPr>
              <a:t>Riesgo de ancla: MEDIO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998464" y="960120"/>
            <a:ext cx="2743200" cy="512064"/>
          </a:xfrm>
          <a:prstGeom prst="rect">
            <a:avLst/>
          </a:prstGeom>
          <a:solidFill>
            <a:srgbClr val="C0392B"/>
          </a:solidFill>
          <a:ln>
            <a:noFill/>
          </a:ln>
          <a:effectLst>
            <a:outerShdw blurRad="50000" dist="38100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089904" y="1005840"/>
            <a:ext cx="2578608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ADVERSO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089904" y="1536192"/>
            <a:ext cx="2578608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17253D"/>
                </a:solidFill>
              </a:rPr>
              <a:t>Paritarias 40%+, tarifas desanclan expectativas, presion fiscal pre-electoral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126480" y="2377440"/>
            <a:ext cx="118872" cy="118872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327648" y="2322576"/>
            <a:ext cx="2304288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7253D"/>
                </a:solidFill>
              </a:rPr>
              <a:t>IPC dic 2026: 38-45% anual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126480" y="2962656"/>
            <a:ext cx="118872" cy="118872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327648" y="2907792"/>
            <a:ext cx="2304288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7253D"/>
                </a:solidFill>
              </a:rPr>
              <a:t>Salario real: recuperacion se frena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126480" y="3547872"/>
            <a:ext cx="118872" cy="118872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327648" y="3493008"/>
            <a:ext cx="2304288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7253D"/>
                </a:solidFill>
              </a:rPr>
              <a:t>Ajuste TC: posible H1 2027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126480" y="4133087"/>
            <a:ext cx="118872" cy="118872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327648" y="4078224"/>
            <a:ext cx="2304288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7253D"/>
                </a:solidFill>
              </a:rPr>
              <a:t>Riesgo de ancla: ALTO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25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82296" cy="514350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47472" y="685800"/>
            <a:ext cx="7498079" cy="38404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47472" y="804672"/>
            <a:ext cx="8412480" cy="1783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1">
                <a:solidFill>
                  <a:srgbClr val="FFFFFF"/>
                </a:solidFill>
              </a:rPr>
              <a:t>"Argentina no freno la inflacion. Freno la maquina que la producia. Son cosas distintas — y tambien lo es la maquina que podria volver a encenderla."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7472" y="2651760"/>
            <a:ext cx="84124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B8952A"/>
                </a:solidFill>
              </a:rPr>
              <a:t>— Agop Karagoz, Director, Kartal Consulting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347472" y="3182112"/>
            <a:ext cx="7498079" cy="38404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47472" y="3310128"/>
            <a:ext cx="54864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1" i="0">
                <a:solidFill>
                  <a:srgbClr val="B8952A"/>
                </a:solidFill>
              </a:rPr>
              <a:t>PROXIMO INFORME KARTAL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7472" y="3730752"/>
            <a:ext cx="777240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200" b="0" i="0">
                <a:solidFill>
                  <a:srgbClr val="5B91CC"/>
                </a:solidFill>
              </a:rPr>
              <a:t>Publicacion: lunes 11 de mayo de 2026   |   kartal.com.ar/informes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7472" y="4133087"/>
            <a:ext cx="7772400" cy="3291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100" b="0" i="0">
                <a:solidFill>
                  <a:srgbClr val="2E6CB8"/>
                </a:solidFill>
              </a:rPr>
              <a:t>info@kartal.com.ar  |  +54 911-3444-0986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0" i="0">
                <a:solidFill>
                  <a:srgbClr val="2E6CB8"/>
                </a:solidFill>
              </a:rPr>
              <a:t>KARTAL Consulting  |  kartal.com.ar  |  Mayo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