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Hook: 2.6% mensual -- el dato mas bajo en cinco meses y el menor abril desde 2017. Contexto: nucleo 2.3%, alimentos 1.5%, regulados 4.7%. Bajada: la desinflacion es real pero frenó su velocidad en la franja 31-33% interanual. Consecuencia: mayo viene con presiones tarifarias -- trenes +18%, combustibles +7%. El piso de la desinflacion: señal real o pausa antes del proximo salto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Hook: tres prioridades concretas con horizonte temporal definido. Contexto: urgente es la presion tarifaria de mayo; medio plazo es la renegociacion contractual. Bajada: la brecha entre inflacion de servicios y bienes es estructural y define la estrategia. Consecuencia: empresas que no ajusten contratos ahora van a pagar mas caro en seis meses. El piso de la desinflacion: señal real o pausa antes del proximo salto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Hook: la sintesis del informe en tres ideas. Contexto: el 2.6% es real y es la señal mas baja del ciclo. Pero la meseta interanual es el dato honesto. Bajada: los regulados son la variable que el mercado no controla -- dependen de decisiones de politica. Consecuencia: alinear decisiones con un escenario base de 2.5-3% mensual sostenido durante el 2T 2026. El piso de la desinflacion: señal real o pausa antes del proximo salto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Hook: 2.6% mensual -- el numero que nadie esperaba tan pronto. Contexto: menor april desde 2017, nucleo en 2.3% es la señal mas genuina del ciclo. Bajada: alimentos 1.5% por debajo del nivel general por primera vez. Consecuencia: si se sostiene, el poder de compra de la canasta empieza a recuperarse. El piso de la desinflacion: señal real o pausa antes del proximo salto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Hook: la serie mensual muestra la desinflacion en accion -- pero tambien la volatilidad de marzo. Contexto: el pico reciente fue marzo con 3.4%; abril rompe esa tendencia a la baja. Bajada: tres meses por debajo de 3% es la primera señal sostenida real. Consecuencia: el nucleo en 2.3% da fundamento a que la caida sea genuina. El piso de la desinflacion: señal real o pausa antes del proximo salto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Hook: los regulados subieron 4.7% -- el Estado sigue siendo el mayor motor de inflacion. Contexto: combustibles +11.7% en GBA, electricidad +8.0% por decreto. Bajada: sin normalizacion tarifaria completa, el nucleo tendra dificultades para bajar del 2%. Consecuencia: mayo tiene mas ajustes programados -- trenes +18%, combustibles +7%. El piso de la desinflacion: señal real o pausa antes del proximo salto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Hook: alimentos 1.5% -- la categoria mas pesada de la canasta del trabajador baja del nivel general. Contexto: es la primera vez en el ciclo actual que alimentos sube menos que el nucleo. Bajada: carnes con deflacion puntual en GBA (-0.2%), frutas cayeron en casi todas las regiones. Consecuencia: si se sostiene en mayo, el poder de compra de la canasta basica empieza a recuperarse. El piso de la desinflacion: señal real o pausa antes del proximo salto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Hook: el mapa de inflacion es desigual -- 0.7 pp de diferencia entre GBA y Cuyo. Contexto: GBA el mas alto por el decreto de electricidad; Cuyo el mas bajo. Bajada: Patagonia tiene alquileres subiendo 11.7% mensual -- una anomalia regional. Consecuencia: las empresas con operaciones en multiples regiones deben analizar por separado. El piso de la desinflacion: señal real o pausa antes del proximo salto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Hook: el interanual de 32.4% es identico al de enero 2026. Tres meses sin bajar. Contexto: la primera etapa de desinflacion (25% a 3% mensual) fue rapida. La segunda es lenta. Bajada: para salir de la meseta el nucleo debe perforar el 2% mensual de manera sostenida. Consecuencia: con regulados empujando, ese piso es dificil de perforar en el corto plazo. El piso de la desinflacion: señal real o pausa antes del proximo salto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Hook: mayo tiene presiones concretas y ya agendadas -- no son hipoteticas. Contexto: trenes +18%, combustibles +7%, colectivos +2%. Eso impacta directo en regulados. Bajada: las consultoras proyectan 2.2-2.3% pero eso asume que el contagio al nucleo es minimo. Consecuencia: el riesgo es que regulados vuelvan a tirar del nivel general por encima del 3%. El piso de la desinflacion: señal real o pausa antes del proximo salto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Hook: los numeros de la vida real en GBA a abril 2026. Contexto: con un SMVyM de ~$400.000, un kilo de asado es el 4.4% del sueldo mensual. Bajada: las carnes registraron deflacion puntual pero la leche subio 4.8%. Consecuencia: la recuperacion del poder de compra es marginal y desigual segun la canasta. El piso de la desinflacion: señal real o pausa antes del proximo salto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5079492"/>
            <a:ext cx="9144000" cy="64008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365760" y="640080"/>
            <a:ext cx="841248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1" i="0">
                <a:solidFill>
                  <a:srgbClr val="FFFFFF"/>
                </a:solidFill>
              </a:rPr>
              <a:t>2,6%: EL PISO QUE NADIE ESPERABA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1600200"/>
            <a:ext cx="841248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 i="0">
                <a:solidFill>
                  <a:srgbClr val="5B91CC"/>
                </a:solidFill>
              </a:rPr>
              <a:t>IPC Abril 2026 — Análisis INDEC | Jueves 14 de Mayo de 2026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3200" y="2212848"/>
            <a:ext cx="3657600" cy="45720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57200" y="2359152"/>
            <a:ext cx="1920240" cy="1298448"/>
          </a:xfrm>
          <a:prstGeom prst="rect">
            <a:avLst/>
          </a:prstGeom>
          <a:solidFill>
            <a:srgbClr val="22385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02920" y="2450592"/>
            <a:ext cx="1828800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E36C09"/>
                </a:solidFill>
              </a:rPr>
              <a:t>2,6%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" y="3236976"/>
            <a:ext cx="1828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 i="0">
                <a:solidFill>
                  <a:srgbClr val="5B91CC"/>
                </a:solidFill>
              </a:rPr>
              <a:t>IPC mensual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560320" y="2359152"/>
            <a:ext cx="1920240" cy="1298448"/>
          </a:xfrm>
          <a:prstGeom prst="rect">
            <a:avLst/>
          </a:prstGeom>
          <a:solidFill>
            <a:srgbClr val="22385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606040" y="2450592"/>
            <a:ext cx="1828800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375623"/>
                </a:solidFill>
              </a:rPr>
              <a:t>32,4%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606040" y="3236976"/>
            <a:ext cx="1828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 i="0">
                <a:solidFill>
                  <a:srgbClr val="5B91CC"/>
                </a:solidFill>
              </a:rPr>
              <a:t>Interanual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663440" y="2359152"/>
            <a:ext cx="1920240" cy="1298448"/>
          </a:xfrm>
          <a:prstGeom prst="rect">
            <a:avLst/>
          </a:prstGeom>
          <a:solidFill>
            <a:srgbClr val="22385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709160" y="2450592"/>
            <a:ext cx="1828800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E36C09"/>
                </a:solidFill>
              </a:rPr>
              <a:t>12,3%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09160" y="3236976"/>
            <a:ext cx="1828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 i="0">
                <a:solidFill>
                  <a:srgbClr val="5B91CC"/>
                </a:solidFill>
              </a:rPr>
              <a:t>Acumulado 2026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766560" y="2359152"/>
            <a:ext cx="1920240" cy="1298448"/>
          </a:xfrm>
          <a:prstGeom prst="rect">
            <a:avLst/>
          </a:prstGeom>
          <a:solidFill>
            <a:srgbClr val="22385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812280" y="2450592"/>
            <a:ext cx="1828800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C00000"/>
                </a:solidFill>
              </a:rPr>
              <a:t>4,7%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12280" y="3236976"/>
            <a:ext cx="18288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 i="0">
                <a:solidFill>
                  <a:srgbClr val="5B91CC"/>
                </a:solidFill>
              </a:rPr>
              <a:t>Regulados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65760" y="3822191"/>
            <a:ext cx="8412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2E6CB8"/>
                </a:solidFill>
              </a:rPr>
              <a:t>Fuente: INDEC, Informe IPC Abril 2026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65760" y="4206240"/>
            <a:ext cx="84124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B8952A"/>
                </a:solidFill>
              </a:rPr>
              <a:t>ESTRATEGIA  ·  DECISION  ·  EJECUCION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1">
                <a:solidFill>
                  <a:srgbClr val="B8952A"/>
                </a:solidFill>
              </a:rPr>
              <a:t>«El piso de la desinflacion: señal real o pausa antes del proximo salto»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56032"/>
            <a:ext cx="84124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</a:rPr>
              <a:t>LO QUE HAY QUE HACER ESTA SEMANA</a:t>
            </a:r>
          </a:p>
        </p:txBody>
      </p:sp>
      <p:sp>
        <p:nvSpPr>
          <p:cNvPr id="5" name="Rectangle 4"/>
          <p:cNvSpPr/>
          <p:nvPr/>
        </p:nvSpPr>
        <p:spPr>
          <a:xfrm>
            <a:off x="320040" y="1005840"/>
            <a:ext cx="2651760" cy="3639312"/>
          </a:xfrm>
          <a:prstGeom prst="rect">
            <a:avLst/>
          </a:prstGeom>
          <a:solidFill>
            <a:srgbClr val="22385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320040" y="1005840"/>
            <a:ext cx="2651760" cy="420624"/>
          </a:xfrm>
          <a:prstGeom prst="rect">
            <a:avLst/>
          </a:prstGeom>
          <a:solidFill>
            <a:srgbClr val="122A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93192" y="1060704"/>
            <a:ext cx="2505456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C00000"/>
                </a:solidFill>
              </a:rPr>
              <a:t>URGENTE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1499616"/>
            <a:ext cx="2468879" cy="1234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</a:rPr>
              <a:t>Mapear costos de energia y transporte antes del 31 de mayo</a:t>
            </a:r>
          </a:p>
        </p:txBody>
      </p:sp>
      <p:sp>
        <p:nvSpPr>
          <p:cNvPr id="9" name="Rectangle 8"/>
          <p:cNvSpPr/>
          <p:nvPr/>
        </p:nvSpPr>
        <p:spPr>
          <a:xfrm>
            <a:off x="411480" y="2816352"/>
            <a:ext cx="2468879" cy="4572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11480" y="2907792"/>
            <a:ext cx="2468879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>
                <a:solidFill>
                  <a:srgbClr val="5B91CC"/>
                </a:solidFill>
              </a:rPr>
              <a:t>Trigger: Combustibles +7% + trenes +18% llegan en dias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46120" y="1005840"/>
            <a:ext cx="2651760" cy="3639312"/>
          </a:xfrm>
          <a:prstGeom prst="rect">
            <a:avLst/>
          </a:prstGeom>
          <a:solidFill>
            <a:srgbClr val="22385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246120" y="1005840"/>
            <a:ext cx="2651760" cy="420624"/>
          </a:xfrm>
          <a:prstGeom prst="rect">
            <a:avLst/>
          </a:prstGeom>
          <a:solidFill>
            <a:srgbClr val="122A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319272" y="1060704"/>
            <a:ext cx="2505456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E36C09"/>
                </a:solidFill>
              </a:rPr>
              <a:t>30-90 DIAS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37560" y="1499616"/>
            <a:ext cx="2468879" cy="1234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</a:rPr>
              <a:t>Revisar contratos con clausula de indexacion por IPC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337560" y="2816352"/>
            <a:ext cx="2468879" cy="45720"/>
          </a:xfrm>
          <a:prstGeom prst="rect">
            <a:avLst/>
          </a:prstGeom>
          <a:solidFill>
            <a:srgbClr val="E36C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337560" y="2907792"/>
            <a:ext cx="2468879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>
                <a:solidFill>
                  <a:srgbClr val="5B91CC"/>
                </a:solidFill>
              </a:rPr>
              <a:t>Trigger: Nucleo en 2,3% es el mejor momento para renegociar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172200" y="1005840"/>
            <a:ext cx="2651760" cy="3639312"/>
          </a:xfrm>
          <a:prstGeom prst="rect">
            <a:avLst/>
          </a:prstGeom>
          <a:solidFill>
            <a:srgbClr val="22385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172200" y="1005840"/>
            <a:ext cx="2651760" cy="420624"/>
          </a:xfrm>
          <a:prstGeom prst="rect">
            <a:avLst/>
          </a:prstGeom>
          <a:solidFill>
            <a:srgbClr val="122A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245352" y="1060704"/>
            <a:ext cx="2505456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5B91CC"/>
                </a:solidFill>
              </a:rPr>
              <a:t>ESTRUCTURAL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263640" y="1499616"/>
            <a:ext cx="2468879" cy="1234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</a:rPr>
              <a:t>Separar inflacion de servicios (+43,1% ia) de bienes (+27,4% ia)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263640" y="2816352"/>
            <a:ext cx="2468879" cy="45720"/>
          </a:xfrm>
          <a:prstGeom prst="rect">
            <a:avLst/>
          </a:prstGeom>
          <a:solidFill>
            <a:srgbClr val="5B91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263640" y="2907792"/>
            <a:ext cx="2468879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>
                <a:solidFill>
                  <a:srgbClr val="5B91CC"/>
                </a:solidFill>
              </a:rPr>
              <a:t>Trigger: La brecha servicios/bienes define la estrategia de precios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1">
                <a:solidFill>
                  <a:srgbClr val="B8952A"/>
                </a:solidFill>
              </a:rPr>
              <a:t>«El piso de la desinflacion: señal real o pausa antes del proximo salto»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5079492"/>
            <a:ext cx="9144000" cy="64008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868680"/>
            <a:ext cx="7680960" cy="2651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900" b="1" i="1">
                <a:solidFill>
                  <a:srgbClr val="FFFFFF"/>
                </a:solidFill>
              </a:rPr>
              <a:t>"El 2,6% de abril es una señal de que el ancla esta funcionando.
Pero los regulados siguen siendo la espina en el costado.
La desinflacion entro en su fase mas lenta -- y mas dificil."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0400" y="3657600"/>
            <a:ext cx="2743200" cy="45720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3785615"/>
            <a:ext cx="82296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1">
                <a:solidFill>
                  <a:srgbClr val="5B91CC"/>
                </a:solidFill>
              </a:rPr>
              <a:t>Agop Karagoz — Director, Kartal Consulting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4828032"/>
            <a:ext cx="9144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2E6CB8"/>
                </a:solidFill>
              </a:rPr>
              <a:t>KARTAL Consulting  |  kartal.com.ar  |  Jueves 14 de Mayo de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347472"/>
            <a:ext cx="841248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0" b="1" i="0">
                <a:solidFill>
                  <a:srgbClr val="B8952A"/>
                </a:solidFill>
              </a:rPr>
              <a:t>2,6%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2267712"/>
            <a:ext cx="841248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 i="0">
                <a:solidFill>
                  <a:srgbClr val="FFFFFF"/>
                </a:solidFill>
              </a:rPr>
              <a:t>mensual en abril 2026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0" y="2834640"/>
            <a:ext cx="4572000" cy="45720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65760" y="2944368"/>
            <a:ext cx="8412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5B91CC"/>
                </a:solidFill>
              </a:rPr>
              <a:t>El menor abril desde que el INDEC mide IPC (2017)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3520440"/>
            <a:ext cx="84124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50" b="0" i="0">
                <a:solidFill>
                  <a:srgbClr val="5B91CC"/>
                </a:solidFill>
              </a:rPr>
              <a:t>Minimo en 5 meses  ·  Nucleo en 2,3%  ·  Alimentos en 1,5%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1">
                <a:solidFill>
                  <a:srgbClr val="B8952A"/>
                </a:solidFill>
              </a:rPr>
              <a:t>«El piso de la desinflacion: señal real o pausa antes del proximo salto»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56032"/>
            <a:ext cx="84124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17253D"/>
                </a:solidFill>
              </a:rPr>
              <a:t>LA SERIE QUE HABLA SOLA</a:t>
            </a:r>
          </a:p>
        </p:txBody>
      </p:sp>
      <p:sp>
        <p:nvSpPr>
          <p:cNvPr id="5" name="Rectangle 4"/>
          <p:cNvSpPr/>
          <p:nvPr/>
        </p:nvSpPr>
        <p:spPr>
          <a:xfrm>
            <a:off x="320040" y="2329030"/>
            <a:ext cx="603504" cy="1008529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92607" y="1981558"/>
            <a:ext cx="658368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17253D"/>
                </a:solidFill>
              </a:rPr>
              <a:t>1.5%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0040" y="3364991"/>
            <a:ext cx="603504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0" i="0">
                <a:solidFill>
                  <a:srgbClr val="595959"/>
                </a:solidFill>
              </a:rPr>
              <a:t>may</a:t>
            </a:r>
          </a:p>
        </p:txBody>
      </p:sp>
      <p:sp>
        <p:nvSpPr>
          <p:cNvPr id="8" name="Rectangle 7"/>
          <p:cNvSpPr/>
          <p:nvPr/>
        </p:nvSpPr>
        <p:spPr>
          <a:xfrm>
            <a:off x="1005840" y="2261795"/>
            <a:ext cx="603504" cy="1075764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78408" y="1914323"/>
            <a:ext cx="658368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17253D"/>
                </a:solidFill>
              </a:rPr>
              <a:t>1.6%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05840" y="3364991"/>
            <a:ext cx="603504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0" i="0">
                <a:solidFill>
                  <a:srgbClr val="595959"/>
                </a:solidFill>
              </a:rPr>
              <a:t>jun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691640" y="2060089"/>
            <a:ext cx="603504" cy="127747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664208" y="1712617"/>
            <a:ext cx="658368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17253D"/>
                </a:solidFill>
              </a:rPr>
              <a:t>1.9%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91640" y="3364991"/>
            <a:ext cx="603504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0" i="0">
                <a:solidFill>
                  <a:srgbClr val="595959"/>
                </a:solidFill>
              </a:rPr>
              <a:t>jul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377440" y="2060089"/>
            <a:ext cx="603504" cy="127747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350008" y="1712617"/>
            <a:ext cx="658368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17253D"/>
                </a:solidFill>
              </a:rPr>
              <a:t>1.9%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377440" y="3364991"/>
            <a:ext cx="603504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0" i="0">
                <a:solidFill>
                  <a:srgbClr val="595959"/>
                </a:solidFill>
              </a:rPr>
              <a:t>ago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063240" y="1925618"/>
            <a:ext cx="603504" cy="1411941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3035808" y="1578146"/>
            <a:ext cx="658368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17253D"/>
                </a:solidFill>
              </a:rPr>
              <a:t>2.1%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063240" y="3364991"/>
            <a:ext cx="603504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0" i="0">
                <a:solidFill>
                  <a:srgbClr val="595959"/>
                </a:solidFill>
              </a:rPr>
              <a:t>sep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749039" y="1791148"/>
            <a:ext cx="603504" cy="1546411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3721607" y="1443676"/>
            <a:ext cx="658368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17253D"/>
                </a:solidFill>
              </a:rPr>
              <a:t>2.3%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749039" y="3364991"/>
            <a:ext cx="603504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0" i="0">
                <a:solidFill>
                  <a:srgbClr val="595959"/>
                </a:solidFill>
              </a:rPr>
              <a:t>oct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434840" y="1656677"/>
            <a:ext cx="603504" cy="1680882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407407" y="1309205"/>
            <a:ext cx="658368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17253D"/>
                </a:solidFill>
              </a:rPr>
              <a:t>2.5%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434840" y="3364991"/>
            <a:ext cx="603504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0" i="0">
                <a:solidFill>
                  <a:srgbClr val="595959"/>
                </a:solidFill>
              </a:rPr>
              <a:t>nov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120640" y="1454971"/>
            <a:ext cx="603504" cy="1882588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093207" y="1107499"/>
            <a:ext cx="658368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17253D"/>
                </a:solidFill>
              </a:rPr>
              <a:t>2.8%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120640" y="3364991"/>
            <a:ext cx="603504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0" i="0">
                <a:solidFill>
                  <a:srgbClr val="595959"/>
                </a:solidFill>
              </a:rPr>
              <a:t>dic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806440" y="1387736"/>
            <a:ext cx="603504" cy="1949823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5779007" y="1040264"/>
            <a:ext cx="658368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17253D"/>
                </a:solidFill>
              </a:rPr>
              <a:t>2.9%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806440" y="3364991"/>
            <a:ext cx="603504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0" i="0">
                <a:solidFill>
                  <a:srgbClr val="595959"/>
                </a:solidFill>
              </a:rPr>
              <a:t>ene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492240" y="1387736"/>
            <a:ext cx="603504" cy="1949823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6464807" y="1040264"/>
            <a:ext cx="658368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17253D"/>
                </a:solidFill>
              </a:rPr>
              <a:t>2.9%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492240" y="3364991"/>
            <a:ext cx="603504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0" i="0">
                <a:solidFill>
                  <a:srgbClr val="595959"/>
                </a:solidFill>
              </a:rPr>
              <a:t>feb</a:t>
            </a:r>
          </a:p>
        </p:txBody>
      </p:sp>
      <p:sp>
        <p:nvSpPr>
          <p:cNvPr id="35" name="Rectangle 34"/>
          <p:cNvSpPr/>
          <p:nvPr/>
        </p:nvSpPr>
        <p:spPr>
          <a:xfrm>
            <a:off x="7178040" y="1051560"/>
            <a:ext cx="603504" cy="2286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7150607" y="704087"/>
            <a:ext cx="658368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17253D"/>
                </a:solidFill>
              </a:rPr>
              <a:t>3.4%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178040" y="3364991"/>
            <a:ext cx="603504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0" i="0">
                <a:solidFill>
                  <a:srgbClr val="595959"/>
                </a:solidFill>
              </a:rPr>
              <a:t>mar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863840" y="1589442"/>
            <a:ext cx="603504" cy="1748117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7836408" y="1241970"/>
            <a:ext cx="658368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17253D"/>
                </a:solidFill>
              </a:rPr>
              <a:t>2.6%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863840" y="3364991"/>
            <a:ext cx="603504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0" i="0">
                <a:solidFill>
                  <a:srgbClr val="595959"/>
                </a:solidFill>
              </a:rPr>
              <a:t>abr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20040" y="3767328"/>
            <a:ext cx="8503920" cy="475488"/>
          </a:xfrm>
          <a:prstGeom prst="rect">
            <a:avLst/>
          </a:prstGeom>
          <a:solidFill>
            <a:srgbClr val="D6E8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411480" y="3822191"/>
            <a:ext cx="83210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17253D"/>
                </a:solidFill>
              </a:rPr>
              <a:t>Tres meses consecutivos por debajo del 3%  —  primera señal sostenida del ciclo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1">
                <a:solidFill>
                  <a:srgbClr val="1E4D96"/>
                </a:solidFill>
              </a:rPr>
              <a:t>«El piso de la desinflacion: señal real o pausa antes del proximo salto»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E4D9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56032"/>
            <a:ext cx="84124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1" i="0">
                <a:solidFill>
                  <a:srgbClr val="FFFFFF"/>
                </a:solidFill>
              </a:rPr>
              <a:t>LOS QUE NO BAJARON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868680"/>
            <a:ext cx="8412480" cy="15727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600" b="1" i="0">
                <a:solidFill>
                  <a:srgbClr val="B8952A"/>
                </a:solidFill>
              </a:rPr>
              <a:t>4,7%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2542032"/>
            <a:ext cx="841248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 i="0">
                <a:solidFill>
                  <a:srgbClr val="FFFFFF"/>
                </a:solidFill>
              </a:rPr>
              <a:t>REGULADOS — casi el doble del nucleo (2,3%)</a:t>
            </a:r>
          </a:p>
        </p:txBody>
      </p:sp>
      <p:sp>
        <p:nvSpPr>
          <p:cNvPr id="7" name="Rectangle 6"/>
          <p:cNvSpPr/>
          <p:nvPr/>
        </p:nvSpPr>
        <p:spPr>
          <a:xfrm>
            <a:off x="448055" y="3108960"/>
            <a:ext cx="1993392" cy="1463040"/>
          </a:xfrm>
          <a:prstGeom prst="rect">
            <a:avLst/>
          </a:prstGeom>
          <a:solidFill>
            <a:srgbClr val="122A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93775" y="3182112"/>
            <a:ext cx="19019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1" i="0">
                <a:solidFill>
                  <a:srgbClr val="5B91CC"/>
                </a:solidFill>
              </a:rPr>
              <a:t>Transporte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3775" y="3529584"/>
            <a:ext cx="1901952" cy="6035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C00000"/>
                </a:solidFill>
              </a:rPr>
              <a:t>4,4%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93775" y="4133087"/>
            <a:ext cx="1901952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0" i="0">
                <a:solidFill>
                  <a:srgbClr val="5B91CC"/>
                </a:solidFill>
              </a:rPr>
              <a:t>Combustibles +11,7% GBA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532887" y="3108960"/>
            <a:ext cx="1993392" cy="1463040"/>
          </a:xfrm>
          <a:prstGeom prst="rect">
            <a:avLst/>
          </a:prstGeom>
          <a:solidFill>
            <a:srgbClr val="122A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578607" y="3182112"/>
            <a:ext cx="19019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1" i="0">
                <a:solidFill>
                  <a:srgbClr val="5B91CC"/>
                </a:solidFill>
              </a:rPr>
              <a:t>Educacion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78607" y="3529584"/>
            <a:ext cx="1901952" cy="6035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C00000"/>
                </a:solidFill>
              </a:rPr>
              <a:t>4,2%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578607" y="4133087"/>
            <a:ext cx="1901952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0" i="0">
                <a:solidFill>
                  <a:srgbClr val="5B91CC"/>
                </a:solidFill>
              </a:rPr>
              <a:t>Cuotas privadas e institutos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17720" y="3108960"/>
            <a:ext cx="1993392" cy="1463040"/>
          </a:xfrm>
          <a:prstGeom prst="rect">
            <a:avLst/>
          </a:prstGeom>
          <a:solidFill>
            <a:srgbClr val="122A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663440" y="3182112"/>
            <a:ext cx="19019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1" i="0">
                <a:solidFill>
                  <a:srgbClr val="5B91CC"/>
                </a:solidFill>
              </a:rPr>
              <a:t>Comunicacion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63440" y="3529584"/>
            <a:ext cx="1901952" cy="6035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C00000"/>
                </a:solidFill>
              </a:rPr>
              <a:t>4,1%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63440" y="4133087"/>
            <a:ext cx="1901952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0" i="0">
                <a:solidFill>
                  <a:srgbClr val="5B91CC"/>
                </a:solidFill>
              </a:rPr>
              <a:t>Telefonia e internet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702552" y="3108960"/>
            <a:ext cx="1993392" cy="1463040"/>
          </a:xfrm>
          <a:prstGeom prst="rect">
            <a:avLst/>
          </a:prstGeom>
          <a:solidFill>
            <a:srgbClr val="122A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748272" y="3182112"/>
            <a:ext cx="190195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1" i="0">
                <a:solidFill>
                  <a:srgbClr val="5B91CC"/>
                </a:solidFill>
              </a:rPr>
              <a:t>Electricidad GBA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748272" y="3529584"/>
            <a:ext cx="1901952" cy="6035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C00000"/>
                </a:solidFill>
              </a:rPr>
              <a:t>8,0%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48272" y="4133087"/>
            <a:ext cx="1901952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0" i="0">
                <a:solidFill>
                  <a:srgbClr val="5B91CC"/>
                </a:solidFill>
              </a:rPr>
              <a:t>Decreto 943/2025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1">
                <a:solidFill>
                  <a:srgbClr val="B8952A"/>
                </a:solidFill>
              </a:rPr>
              <a:t>«El piso de la desinflacion: señal real o pausa antes del proximo salto»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56032"/>
            <a:ext cx="84124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17253D"/>
                </a:solidFill>
              </a:rPr>
              <a:t>LO QUE SI BAJO: ALIMENTOS AL 1,5%</a:t>
            </a:r>
          </a:p>
        </p:txBody>
      </p:sp>
      <p:sp>
        <p:nvSpPr>
          <p:cNvPr id="5" name="Rectangle 4"/>
          <p:cNvSpPr/>
          <p:nvPr/>
        </p:nvSpPr>
        <p:spPr>
          <a:xfrm>
            <a:off x="274320" y="1005840"/>
            <a:ext cx="2651760" cy="2423160"/>
          </a:xfrm>
          <a:prstGeom prst="rect">
            <a:avLst/>
          </a:prstGeom>
          <a:solidFill>
            <a:srgbClr val="E2EFD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365760" y="1097280"/>
            <a:ext cx="2468879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17253D"/>
                </a:solidFill>
              </a:rPr>
              <a:t>Alimentos
y beb.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1609344"/>
            <a:ext cx="2468879" cy="10241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600" b="1" i="0">
                <a:solidFill>
                  <a:srgbClr val="375623"/>
                </a:solidFill>
              </a:rPr>
              <a:t>1,5%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2670048"/>
            <a:ext cx="2468879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0" i="0">
                <a:solidFill>
                  <a:srgbClr val="595959"/>
                </a:solidFill>
              </a:rPr>
              <a:t>mensual
abril 2026</a:t>
            </a:r>
          </a:p>
        </p:txBody>
      </p:sp>
      <p:sp>
        <p:nvSpPr>
          <p:cNvPr id="9" name="Rectangle 8"/>
          <p:cNvSpPr/>
          <p:nvPr/>
        </p:nvSpPr>
        <p:spPr>
          <a:xfrm>
            <a:off x="3246120" y="1005840"/>
            <a:ext cx="2651760" cy="2423160"/>
          </a:xfrm>
          <a:prstGeom prst="rect">
            <a:avLst/>
          </a:prstGeom>
          <a:solidFill>
            <a:srgbClr val="E2EFD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337560" y="1097280"/>
            <a:ext cx="2468879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17253D"/>
                </a:solidFill>
              </a:rPr>
              <a:t>Carnes
GBA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337560" y="1609344"/>
            <a:ext cx="2468879" cy="10241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600" b="1" i="0">
                <a:solidFill>
                  <a:srgbClr val="375623"/>
                </a:solidFill>
              </a:rPr>
              <a:t>-0,2%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337560" y="2670048"/>
            <a:ext cx="2468879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0" i="0">
                <a:solidFill>
                  <a:srgbClr val="595959"/>
                </a:solidFill>
              </a:rPr>
              <a:t>deflacion
puntual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17920" y="1005840"/>
            <a:ext cx="2651760" cy="2423160"/>
          </a:xfrm>
          <a:prstGeom prst="rect">
            <a:avLst/>
          </a:prstGeom>
          <a:solidFill>
            <a:srgbClr val="D6E8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309360" y="1097280"/>
            <a:ext cx="2468879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17253D"/>
                </a:solidFill>
              </a:rPr>
              <a:t>Recreacion
y cultura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09360" y="1609344"/>
            <a:ext cx="2468879" cy="10241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600" b="1" i="0">
                <a:solidFill>
                  <a:srgbClr val="2E6CB8"/>
                </a:solidFill>
              </a:rPr>
              <a:t>1,0%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09360" y="2670048"/>
            <a:ext cx="2468879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50" b="0" i="0">
                <a:solidFill>
                  <a:srgbClr val="595959"/>
                </a:solidFill>
              </a:rPr>
              <a:t>la mas baja
del mes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14400" y="3639312"/>
            <a:ext cx="7315200" cy="621792"/>
          </a:xfrm>
          <a:prstGeom prst="rect">
            <a:avLst/>
          </a:prstGeom>
          <a:solidFill>
            <a:srgbClr val="E2EFD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05840" y="3730752"/>
            <a:ext cx="71323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50" b="1" i="0">
                <a:solidFill>
                  <a:srgbClr val="375623"/>
                </a:solidFill>
              </a:rPr>
              <a:t>Por primera vez: alimentos sube MENOS que el nucleo (1,5% vs 2,3%)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1">
                <a:solidFill>
                  <a:srgbClr val="1E4D96"/>
                </a:solidFill>
              </a:rPr>
              <a:t>«El piso de la desinflacion: señal real o pausa antes del proximo salto»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56032"/>
            <a:ext cx="84124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1" i="0">
                <a:solidFill>
                  <a:srgbClr val="FFFFFF"/>
                </a:solidFill>
              </a:rPr>
              <a:t>NO TODOS SUFREN IGUAL</a:t>
            </a:r>
          </a:p>
        </p:txBody>
      </p:sp>
      <p:sp>
        <p:nvSpPr>
          <p:cNvPr id="5" name="Rectangle 4"/>
          <p:cNvSpPr/>
          <p:nvPr/>
        </p:nvSpPr>
        <p:spPr>
          <a:xfrm>
            <a:off x="256031" y="2151888"/>
            <a:ext cx="1170432" cy="1578864"/>
          </a:xfrm>
          <a:prstGeom prst="rect">
            <a:avLst/>
          </a:prstGeom>
          <a:solidFill>
            <a:srgbClr val="22385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56031" y="1767840"/>
            <a:ext cx="117043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C00000"/>
                </a:solidFill>
              </a:rPr>
              <a:t>2,8%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6031" y="3767328"/>
            <a:ext cx="117043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1" i="0">
                <a:solidFill>
                  <a:srgbClr val="FFFFFF"/>
                </a:solidFill>
              </a:rPr>
              <a:t>GBA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6031" y="4133087"/>
            <a:ext cx="117043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0" i="0">
                <a:solidFill>
                  <a:srgbClr val="5B91CC"/>
                </a:solidFill>
              </a:rPr>
              <a:t>Electricidad
+8,0% por decreto</a:t>
            </a:r>
          </a:p>
        </p:txBody>
      </p:sp>
      <p:sp>
        <p:nvSpPr>
          <p:cNvPr id="9" name="Rectangle 8"/>
          <p:cNvSpPr/>
          <p:nvPr/>
        </p:nvSpPr>
        <p:spPr>
          <a:xfrm>
            <a:off x="1499615" y="2208276"/>
            <a:ext cx="1170432" cy="1522476"/>
          </a:xfrm>
          <a:prstGeom prst="rect">
            <a:avLst/>
          </a:prstGeom>
          <a:solidFill>
            <a:srgbClr val="22385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499615" y="1824228"/>
            <a:ext cx="117043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E36C09"/>
                </a:solidFill>
              </a:rPr>
              <a:t>2,7%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99615" y="3767328"/>
            <a:ext cx="117043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1" i="0">
                <a:solidFill>
                  <a:srgbClr val="FFFFFF"/>
                </a:solidFill>
              </a:rPr>
              <a:t>Noreste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99615" y="4133087"/>
            <a:ext cx="117043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0" i="0">
                <a:solidFill>
                  <a:srgbClr val="5B91CC"/>
                </a:solidFill>
              </a:rPr>
              <a:t>Alimentos como
principal driver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743199" y="2264664"/>
            <a:ext cx="1170432" cy="1466088"/>
          </a:xfrm>
          <a:prstGeom prst="rect">
            <a:avLst/>
          </a:prstGeom>
          <a:solidFill>
            <a:srgbClr val="22385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743199" y="1880616"/>
            <a:ext cx="117043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5B91CC"/>
                </a:solidFill>
              </a:rPr>
              <a:t>2,6%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43199" y="3767328"/>
            <a:ext cx="117043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1" i="0">
                <a:solidFill>
                  <a:srgbClr val="FFFFFF"/>
                </a:solidFill>
              </a:rPr>
              <a:t>Nacional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43199" y="4133087"/>
            <a:ext cx="117043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0" i="0">
                <a:solidFill>
                  <a:srgbClr val="5B91CC"/>
                </a:solidFill>
              </a:rPr>
              <a:t>Promedio
del pais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986783" y="2264664"/>
            <a:ext cx="1170432" cy="1466088"/>
          </a:xfrm>
          <a:prstGeom prst="rect">
            <a:avLst/>
          </a:prstGeom>
          <a:solidFill>
            <a:srgbClr val="22385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3986783" y="1880616"/>
            <a:ext cx="117043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E36C09"/>
                </a:solidFill>
              </a:rPr>
              <a:t>2,6%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986783" y="3767328"/>
            <a:ext cx="117043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1" i="0">
                <a:solidFill>
                  <a:srgbClr val="FFFFFF"/>
                </a:solidFill>
              </a:rPr>
              <a:t>Patagonia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986783" y="4133087"/>
            <a:ext cx="117043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0" i="0">
                <a:solidFill>
                  <a:srgbClr val="5B91CC"/>
                </a:solidFill>
              </a:rPr>
              <a:t>Alquiler
+11,7% mensual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230368" y="2321052"/>
            <a:ext cx="1170432" cy="1409700"/>
          </a:xfrm>
          <a:prstGeom prst="rect">
            <a:avLst/>
          </a:prstGeom>
          <a:solidFill>
            <a:srgbClr val="22385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230368" y="1937003"/>
            <a:ext cx="117043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5B91CC"/>
                </a:solidFill>
              </a:rPr>
              <a:t>2,5%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230368" y="3767328"/>
            <a:ext cx="117043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1" i="0">
                <a:solidFill>
                  <a:srgbClr val="FFFFFF"/>
                </a:solidFill>
              </a:rPr>
              <a:t>Noroeste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230368" y="4133087"/>
            <a:ext cx="117043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0" i="0">
                <a:solidFill>
                  <a:srgbClr val="5B91CC"/>
                </a:solidFill>
              </a:rPr>
              <a:t>Mejor que
el promedio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473952" y="2377440"/>
            <a:ext cx="1170432" cy="1353312"/>
          </a:xfrm>
          <a:prstGeom prst="rect">
            <a:avLst/>
          </a:prstGeom>
          <a:solidFill>
            <a:srgbClr val="22385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473952" y="1993392"/>
            <a:ext cx="117043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5B91CC"/>
                </a:solidFill>
              </a:rPr>
              <a:t>2,4%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73952" y="3767328"/>
            <a:ext cx="117043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1" i="0">
                <a:solidFill>
                  <a:srgbClr val="FFFFFF"/>
                </a:solidFill>
              </a:rPr>
              <a:t>Pampeana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73952" y="4133087"/>
            <a:ext cx="117043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0" i="0">
                <a:solidFill>
                  <a:srgbClr val="5B91CC"/>
                </a:solidFill>
              </a:rPr>
              <a:t>Cuarta
region mas baja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717536" y="2546604"/>
            <a:ext cx="1170432" cy="1184148"/>
          </a:xfrm>
          <a:prstGeom prst="rect">
            <a:avLst/>
          </a:prstGeom>
          <a:solidFill>
            <a:srgbClr val="22385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7717536" y="2162556"/>
            <a:ext cx="117043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375623"/>
                </a:solidFill>
              </a:rPr>
              <a:t>2,1%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717536" y="3767328"/>
            <a:ext cx="117043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1" i="0">
                <a:solidFill>
                  <a:srgbClr val="FFFFFF"/>
                </a:solidFill>
              </a:rPr>
              <a:t>Cuyo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717536" y="4133087"/>
            <a:ext cx="117043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0" i="0">
                <a:solidFill>
                  <a:srgbClr val="5B91CC"/>
                </a:solidFill>
              </a:rPr>
              <a:t>La mas baja
del pais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57200" y="1024128"/>
            <a:ext cx="8229600" cy="502920"/>
          </a:xfrm>
          <a:prstGeom prst="rect">
            <a:avLst/>
          </a:prstGeom>
          <a:solidFill>
            <a:srgbClr val="122A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48640" y="1097280"/>
            <a:ext cx="8046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B8952A"/>
                </a:solidFill>
              </a:rPr>
              <a:t>GBA vs Cuyo: 0,7 pp de diferencia en un solo mes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1">
                <a:solidFill>
                  <a:srgbClr val="B8952A"/>
                </a:solidFill>
              </a:rPr>
              <a:t>«El piso de la desinflacion: señal real o pausa antes del proximo salto»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56032"/>
            <a:ext cx="84124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17253D"/>
                </a:solidFill>
              </a:rPr>
              <a:t>LA MESETA QUE NADIE QUIERE NOMBRAR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920" y="1513105"/>
            <a:ext cx="594360" cy="1943326"/>
          </a:xfrm>
          <a:prstGeom prst="rect">
            <a:avLst/>
          </a:prstGeom>
          <a:solidFill>
            <a:srgbClr val="2E6C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1165633"/>
            <a:ext cx="68580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17253D"/>
                </a:solidFill>
              </a:rPr>
              <a:t>43.5%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920" y="3493008"/>
            <a:ext cx="59436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0" i="0">
                <a:solidFill>
                  <a:srgbClr val="595959"/>
                </a:solidFill>
              </a:rPr>
              <a:t>may</a:t>
            </a:r>
          </a:p>
        </p:txBody>
      </p:sp>
      <p:sp>
        <p:nvSpPr>
          <p:cNvPr id="8" name="Rectangle 7"/>
          <p:cNvSpPr/>
          <p:nvPr/>
        </p:nvSpPr>
        <p:spPr>
          <a:xfrm>
            <a:off x="1207008" y="2004935"/>
            <a:ext cx="594360" cy="1451496"/>
          </a:xfrm>
          <a:prstGeom prst="rect">
            <a:avLst/>
          </a:prstGeom>
          <a:solidFill>
            <a:srgbClr val="2E6C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161288" y="1657463"/>
            <a:ext cx="68580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17253D"/>
                </a:solidFill>
              </a:rPr>
              <a:t>39.4%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07008" y="3493008"/>
            <a:ext cx="59436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0" i="0">
                <a:solidFill>
                  <a:srgbClr val="595959"/>
                </a:solidFill>
              </a:rPr>
              <a:t>jun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911095" y="2340818"/>
            <a:ext cx="594360" cy="1115613"/>
          </a:xfrm>
          <a:prstGeom prst="rect">
            <a:avLst/>
          </a:prstGeom>
          <a:solidFill>
            <a:srgbClr val="2E6C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865376" y="1993346"/>
            <a:ext cx="68580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17253D"/>
                </a:solidFill>
              </a:rPr>
              <a:t>36.6%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911095" y="3493008"/>
            <a:ext cx="59436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0" i="0">
                <a:solidFill>
                  <a:srgbClr val="595959"/>
                </a:solidFill>
              </a:rPr>
              <a:t>jul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615184" y="2700693"/>
            <a:ext cx="594360" cy="755738"/>
          </a:xfrm>
          <a:prstGeom prst="rect">
            <a:avLst/>
          </a:prstGeom>
          <a:solidFill>
            <a:srgbClr val="2E6C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569464" y="2353221"/>
            <a:ext cx="68580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17253D"/>
                </a:solidFill>
              </a:rPr>
              <a:t>33.6%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615184" y="3493008"/>
            <a:ext cx="59436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0" i="0">
                <a:solidFill>
                  <a:srgbClr val="595959"/>
                </a:solidFill>
              </a:rPr>
              <a:t>ago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319272" y="2916619"/>
            <a:ext cx="594360" cy="539812"/>
          </a:xfrm>
          <a:prstGeom prst="rect">
            <a:avLst/>
          </a:prstGeom>
          <a:solidFill>
            <a:srgbClr val="2E6C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3273552" y="2569147"/>
            <a:ext cx="68580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17253D"/>
                </a:solidFill>
              </a:rPr>
              <a:t>31.8%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319272" y="3493008"/>
            <a:ext cx="59436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0" i="0">
                <a:solidFill>
                  <a:srgbClr val="595959"/>
                </a:solidFill>
              </a:rPr>
              <a:t>sep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023360" y="2976598"/>
            <a:ext cx="594360" cy="479833"/>
          </a:xfrm>
          <a:prstGeom prst="rect">
            <a:avLst/>
          </a:prstGeom>
          <a:solidFill>
            <a:srgbClr val="2E6C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3977640" y="2629126"/>
            <a:ext cx="68580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17253D"/>
                </a:solidFill>
              </a:rPr>
              <a:t>31.3%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023360" y="3493008"/>
            <a:ext cx="59436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0" i="0">
                <a:solidFill>
                  <a:srgbClr val="595959"/>
                </a:solidFill>
              </a:rPr>
              <a:t>oct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27448" y="2964602"/>
            <a:ext cx="594360" cy="491829"/>
          </a:xfrm>
          <a:prstGeom prst="rect">
            <a:avLst/>
          </a:prstGeom>
          <a:solidFill>
            <a:srgbClr val="2E6C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681728" y="2617130"/>
            <a:ext cx="68580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17253D"/>
                </a:solidFill>
              </a:rPr>
              <a:t>31.4%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27448" y="3493008"/>
            <a:ext cx="59436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0" i="0">
                <a:solidFill>
                  <a:srgbClr val="595959"/>
                </a:solidFill>
              </a:rPr>
              <a:t>nov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431536" y="2952606"/>
            <a:ext cx="594360" cy="503825"/>
          </a:xfrm>
          <a:prstGeom prst="rect">
            <a:avLst/>
          </a:prstGeom>
          <a:solidFill>
            <a:srgbClr val="2E6C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385816" y="2605134"/>
            <a:ext cx="68580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17253D"/>
                </a:solidFill>
              </a:rPr>
              <a:t>31.5%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431536" y="3493008"/>
            <a:ext cx="59436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0" i="0">
                <a:solidFill>
                  <a:srgbClr val="595959"/>
                </a:solidFill>
              </a:rPr>
              <a:t>dic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135624" y="2844644"/>
            <a:ext cx="594360" cy="611787"/>
          </a:xfrm>
          <a:prstGeom prst="rect">
            <a:avLst/>
          </a:prstGeom>
          <a:solidFill>
            <a:srgbClr val="2E6C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089904" y="2497172"/>
            <a:ext cx="68580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17253D"/>
                </a:solidFill>
              </a:rPr>
              <a:t>32.4%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135624" y="3493008"/>
            <a:ext cx="59436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0" i="0">
                <a:solidFill>
                  <a:srgbClr val="595959"/>
                </a:solidFill>
              </a:rPr>
              <a:t>ene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839712" y="2760673"/>
            <a:ext cx="594360" cy="695758"/>
          </a:xfrm>
          <a:prstGeom prst="rect">
            <a:avLst/>
          </a:prstGeom>
          <a:solidFill>
            <a:srgbClr val="2E6C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6793992" y="2413201"/>
            <a:ext cx="68580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17253D"/>
                </a:solidFill>
              </a:rPr>
              <a:t>33.1%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839712" y="3493008"/>
            <a:ext cx="59436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0" i="0">
                <a:solidFill>
                  <a:srgbClr val="595959"/>
                </a:solidFill>
              </a:rPr>
              <a:t>feb</a:t>
            </a:r>
          </a:p>
        </p:txBody>
      </p:sp>
      <p:sp>
        <p:nvSpPr>
          <p:cNvPr id="35" name="Rectangle 34"/>
          <p:cNvSpPr/>
          <p:nvPr/>
        </p:nvSpPr>
        <p:spPr>
          <a:xfrm>
            <a:off x="7543800" y="2820652"/>
            <a:ext cx="594360" cy="635779"/>
          </a:xfrm>
          <a:prstGeom prst="rect">
            <a:avLst/>
          </a:prstGeom>
          <a:solidFill>
            <a:srgbClr val="2E6C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7498079" y="2473180"/>
            <a:ext cx="68580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17253D"/>
                </a:solidFill>
              </a:rPr>
              <a:t>32.6%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543800" y="3493008"/>
            <a:ext cx="59436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0" i="0">
                <a:solidFill>
                  <a:srgbClr val="595959"/>
                </a:solidFill>
              </a:rPr>
              <a:t>mar</a:t>
            </a:r>
          </a:p>
        </p:txBody>
      </p:sp>
      <p:sp>
        <p:nvSpPr>
          <p:cNvPr id="38" name="Rectangle 37"/>
          <p:cNvSpPr/>
          <p:nvPr/>
        </p:nvSpPr>
        <p:spPr>
          <a:xfrm>
            <a:off x="8247888" y="2844644"/>
            <a:ext cx="594360" cy="611787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8202168" y="2497172"/>
            <a:ext cx="68580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17253D"/>
                </a:solidFill>
              </a:rPr>
              <a:t>32.4%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247888" y="3493008"/>
            <a:ext cx="59436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0" i="0">
                <a:solidFill>
                  <a:srgbClr val="595959"/>
                </a:solidFill>
              </a:rPr>
              <a:t>abr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20040" y="3794760"/>
            <a:ext cx="8503920" cy="54864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411480" y="3858768"/>
            <a:ext cx="83210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50" b="1" i="0">
                <a:solidFill>
                  <a:srgbClr val="B8952A"/>
                </a:solidFill>
              </a:rPr>
              <a:t>3 meses oscilando entre 31% y 33%  —  la desinflacion frenó su velocidad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1">
                <a:solidFill>
                  <a:srgbClr val="1E4D96"/>
                </a:solidFill>
              </a:rPr>
              <a:t>«El piso de la desinflacion: señal real o pausa antes del proximo salto»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B895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56032"/>
            <a:ext cx="84124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1" i="0">
                <a:solidFill>
                  <a:srgbClr val="FFFFFF"/>
                </a:solidFill>
              </a:rPr>
              <a:t>MAYO: LAS PRESIONES YA ESTAN AGENDADAS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078992"/>
            <a:ext cx="1920240" cy="2377440"/>
          </a:xfrm>
          <a:prstGeom prst="rect">
            <a:avLst/>
          </a:prstGeom>
          <a:solidFill>
            <a:srgbClr val="22385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30352" y="1170432"/>
            <a:ext cx="1773936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5B91CC"/>
                </a:solidFill>
              </a:rPr>
              <a:t>Trenes
nacionales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0352" y="1737360"/>
            <a:ext cx="1773936" cy="10241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400" b="1" i="0">
                <a:solidFill>
                  <a:srgbClr val="B8952A"/>
                </a:solidFill>
              </a:rPr>
              <a:t>+18%</a:t>
            </a:r>
          </a:p>
        </p:txBody>
      </p:sp>
      <p:sp>
        <p:nvSpPr>
          <p:cNvPr id="8" name="Rectangle 7"/>
          <p:cNvSpPr/>
          <p:nvPr/>
        </p:nvSpPr>
        <p:spPr>
          <a:xfrm>
            <a:off x="2560320" y="1078992"/>
            <a:ext cx="1920240" cy="2377440"/>
          </a:xfrm>
          <a:prstGeom prst="rect">
            <a:avLst/>
          </a:prstGeom>
          <a:solidFill>
            <a:srgbClr val="22385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633472" y="1170432"/>
            <a:ext cx="1773936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5B91CC"/>
                </a:solidFill>
              </a:rPr>
              <a:t>Combustibles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633472" y="1737360"/>
            <a:ext cx="1773936" cy="10241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400" b="1" i="0">
                <a:solidFill>
                  <a:srgbClr val="C00000"/>
                </a:solidFill>
              </a:rPr>
              <a:t>+7%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63440" y="1078992"/>
            <a:ext cx="1920240" cy="2377440"/>
          </a:xfrm>
          <a:prstGeom prst="rect">
            <a:avLst/>
          </a:prstGeom>
          <a:solidFill>
            <a:srgbClr val="22385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736592" y="1170432"/>
            <a:ext cx="1773936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5B91CC"/>
                </a:solidFill>
              </a:rPr>
              <a:t>Colectivos
nacionales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36592" y="1737360"/>
            <a:ext cx="1773936" cy="10241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400" b="1" i="0">
                <a:solidFill>
                  <a:srgbClr val="E36C09"/>
                </a:solidFill>
              </a:rPr>
              <a:t>+2%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66560" y="1078992"/>
            <a:ext cx="1920240" cy="2377440"/>
          </a:xfrm>
          <a:prstGeom prst="rect">
            <a:avLst/>
          </a:prstGeom>
          <a:solidFill>
            <a:srgbClr val="22385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839712" y="1170432"/>
            <a:ext cx="1773936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5B91CC"/>
                </a:solidFill>
              </a:rPr>
              <a:t>Proyeccion
consultoras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39712" y="1737360"/>
            <a:ext cx="1773936" cy="10241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400" b="1" i="0">
                <a:solidFill>
                  <a:srgbClr val="5B91CC"/>
                </a:solidFill>
              </a:rPr>
              <a:t>2,2-2,3%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" y="3639312"/>
            <a:ext cx="8229600" cy="658368"/>
          </a:xfrm>
          <a:prstGeom prst="rect">
            <a:avLst/>
          </a:prstGeom>
          <a:solidFill>
            <a:srgbClr val="122A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48640" y="3694176"/>
            <a:ext cx="80467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Si regulados en mayo superan 5,5%: el contagio al nucleo via transporte
es el riesgo a monitorear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1">
                <a:solidFill>
                  <a:srgbClr val="B8952A"/>
                </a:solidFill>
              </a:rPr>
              <a:t>«El piso de la desinflacion: señal real o pausa antes del proximo salto»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172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56032"/>
            <a:ext cx="84124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1" i="0">
                <a:solidFill>
                  <a:srgbClr val="17253D"/>
                </a:solidFill>
              </a:rPr>
              <a:t>LO QUE CUESTA VIVIR EN GBA — ABRIL 2026</a:t>
            </a:r>
          </a:p>
        </p:txBody>
      </p:sp>
      <p:sp>
        <p:nvSpPr>
          <p:cNvPr id="5" name="Rectangle 4"/>
          <p:cNvSpPr/>
          <p:nvPr/>
        </p:nvSpPr>
        <p:spPr>
          <a:xfrm>
            <a:off x="274320" y="1078992"/>
            <a:ext cx="4069080" cy="804672"/>
          </a:xfrm>
          <a:prstGeom prst="rect">
            <a:avLst/>
          </a:prstGeom>
          <a:solidFill>
            <a:srgbClr val="F8F9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365760" y="1133856"/>
            <a:ext cx="1645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7253D"/>
                </a:solidFill>
              </a:rPr>
              <a:t>Pan frances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11679" y="1133856"/>
            <a:ext cx="1645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1" i="0">
                <a:solidFill>
                  <a:srgbClr val="17253D"/>
                </a:solidFill>
              </a:rPr>
              <a:t>$4.383/kg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0" y="1133856"/>
            <a:ext cx="5943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1" i="0">
                <a:solidFill>
                  <a:srgbClr val="C00000"/>
                </a:solidFill>
              </a:rPr>
              <a:t>+2,7%</a:t>
            </a:r>
          </a:p>
        </p:txBody>
      </p:sp>
      <p:sp>
        <p:nvSpPr>
          <p:cNvPr id="9" name="Rectangle 8"/>
          <p:cNvSpPr/>
          <p:nvPr/>
        </p:nvSpPr>
        <p:spPr>
          <a:xfrm>
            <a:off x="4434840" y="1078992"/>
            <a:ext cx="4069080" cy="804672"/>
          </a:xfrm>
          <a:prstGeom prst="rect">
            <a:avLst/>
          </a:prstGeom>
          <a:solidFill>
            <a:srgbClr val="F8F9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26279" y="1133856"/>
            <a:ext cx="1645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7253D"/>
                </a:solidFill>
              </a:rPr>
              <a:t>Carne picada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72200" y="1133856"/>
            <a:ext cx="1645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1" i="0">
                <a:solidFill>
                  <a:srgbClr val="17253D"/>
                </a:solidFill>
              </a:rPr>
              <a:t>$10.440/kg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818120" y="1133856"/>
            <a:ext cx="5943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1" i="0">
                <a:solidFill>
                  <a:srgbClr val="C00000"/>
                </a:solidFill>
              </a:rPr>
              <a:t>+1,1%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74320" y="2011680"/>
            <a:ext cx="4069080" cy="804672"/>
          </a:xfrm>
          <a:prstGeom prst="rect">
            <a:avLst/>
          </a:prstGeom>
          <a:solidFill>
            <a:srgbClr val="F8F9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65760" y="2066544"/>
            <a:ext cx="1645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7253D"/>
                </a:solidFill>
              </a:rPr>
              <a:t>Asado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11679" y="2066544"/>
            <a:ext cx="1645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1" i="0">
                <a:solidFill>
                  <a:srgbClr val="17253D"/>
                </a:solidFill>
              </a:rPr>
              <a:t>$17.513/kg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657600" y="2066544"/>
            <a:ext cx="5943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1" i="0">
                <a:solidFill>
                  <a:srgbClr val="375623"/>
                </a:solidFill>
              </a:rPr>
              <a:t>-1,5%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434840" y="2011680"/>
            <a:ext cx="4069080" cy="804672"/>
          </a:xfrm>
          <a:prstGeom prst="rect">
            <a:avLst/>
          </a:prstGeom>
          <a:solidFill>
            <a:srgbClr val="F8F9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526279" y="2066544"/>
            <a:ext cx="1645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7253D"/>
                </a:solidFill>
              </a:rPr>
              <a:t>Pollo entero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172200" y="2066544"/>
            <a:ext cx="1645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1" i="0">
                <a:solidFill>
                  <a:srgbClr val="17253D"/>
                </a:solidFill>
              </a:rPr>
              <a:t>$4.782/kg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818120" y="2066544"/>
            <a:ext cx="5943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1" i="0">
                <a:solidFill>
                  <a:srgbClr val="375623"/>
                </a:solidFill>
              </a:rPr>
              <a:t>-0,9%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74320" y="2944368"/>
            <a:ext cx="4069080" cy="804672"/>
          </a:xfrm>
          <a:prstGeom prst="rect">
            <a:avLst/>
          </a:prstGeom>
          <a:solidFill>
            <a:srgbClr val="F8F9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65760" y="2999232"/>
            <a:ext cx="1645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7253D"/>
                </a:solidFill>
              </a:rPr>
              <a:t>Leche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011679" y="2999232"/>
            <a:ext cx="1645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1" i="0">
                <a:solidFill>
                  <a:srgbClr val="17253D"/>
                </a:solidFill>
              </a:rPr>
              <a:t>$1.820/L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657600" y="2999232"/>
            <a:ext cx="5943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1" i="0">
                <a:solidFill>
                  <a:srgbClr val="C00000"/>
                </a:solidFill>
              </a:rPr>
              <a:t>+4,8%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434840" y="2944368"/>
            <a:ext cx="4069080" cy="804672"/>
          </a:xfrm>
          <a:prstGeom prst="rect">
            <a:avLst/>
          </a:prstGeom>
          <a:solidFill>
            <a:srgbClr val="F8F9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526279" y="2999232"/>
            <a:ext cx="1645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7253D"/>
                </a:solidFill>
              </a:rPr>
              <a:t>Huevos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172200" y="2999232"/>
            <a:ext cx="1645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1" i="0">
                <a:solidFill>
                  <a:srgbClr val="17253D"/>
                </a:solidFill>
              </a:rPr>
              <a:t>$3.932/doc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818120" y="2999232"/>
            <a:ext cx="5943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1" i="0">
                <a:solidFill>
                  <a:srgbClr val="C00000"/>
                </a:solidFill>
              </a:rPr>
              <a:t>+0,5%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74320" y="3858768"/>
            <a:ext cx="8595360" cy="530352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365760" y="3931920"/>
            <a:ext cx="841248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Con SMVyM ~$400.000: 1 kg de asado = 4,4% del sueldo mensual de un trabajador no calificado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0" y="4846320"/>
            <a:ext cx="9144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1">
                <a:solidFill>
                  <a:srgbClr val="1E4D96"/>
                </a:solidFill>
              </a:rPr>
              <a:t>«El piso de la desinflacion: señal real o pausa antes del proximo salto»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