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502920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B91CC"/>
                </a:solidFill>
              </a:rPr>
              <a:t>KARTAL CONSULTING  ·  ANÁLISIS ESTRATÉGICO</a:t>
            </a:r>
          </a:p>
        </p:txBody>
      </p:sp>
      <p:sp>
        <p:nvSpPr>
          <p:cNvPr id="3" name="Rectangle 2"/>
          <p:cNvSpPr/>
          <p:nvPr/>
        </p:nvSpPr>
        <p:spPr>
          <a:xfrm>
            <a:off x="1828800" y="749808"/>
            <a:ext cx="5486400" cy="36576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74320" y="914400"/>
            <a:ext cx="8595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</a:rPr>
              <a:t>EL 2% QUE LOS PORTEÑOS NO PERCIBEN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2011680"/>
            <a:ext cx="5486400" cy="36576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148840"/>
            <a:ext cx="8229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0">
                <a:solidFill>
                  <a:srgbClr val="5B91CC"/>
                </a:solidFill>
              </a:rPr>
              <a:t>Inflación CABA 2,9% en julio  —  45% sobre el dato INDEC esperado
Servicios al 3,8% mensual  —  Brecha de 7,8pp frente a bienes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3017520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B8952A"/>
                </a:solidFill>
              </a:rPr>
              <a:t>ESTRATEGIA  ·  DECISIÓN  ·  EJECUCIÓN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3456432"/>
            <a:ext cx="84124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2E6CB8"/>
                </a:solidFill>
              </a:rPr>
              <a:t>Fuente: DGEC-CABA — IPC-CABA, julio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" y="4846320"/>
            <a:ext cx="89611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2E6CB8"/>
                </a:solidFill>
              </a:rPr>
              <a:t>KARTAL Consulting  |  kartal.com.ar  |  Jueves 7 de Agosto de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274320" y="201168"/>
            <a:ext cx="8595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B8952A"/>
                </a:solidFill>
              </a:rPr>
              <a:t>LO QUE EL 2,9% SIGNIFICA PARA LAS EMPRESAS</a:t>
            </a:r>
          </a:p>
        </p:txBody>
      </p:sp>
      <p:sp>
        <p:nvSpPr>
          <p:cNvPr id="3" name="Rectangle 2"/>
          <p:cNvSpPr/>
          <p:nvPr/>
        </p:nvSpPr>
        <p:spPr>
          <a:xfrm>
            <a:off x="182880" y="713232"/>
            <a:ext cx="2697480" cy="3977639"/>
          </a:xfrm>
          <a:prstGeom prst="rect">
            <a:avLst/>
          </a:prstGeom>
          <a:solidFill>
            <a:srgbClr val="A0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" y="777240"/>
            <a:ext cx="26974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" y="1353312"/>
            <a:ext cx="26974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</a:rPr>
              <a:t>COSTOS
OPERATIVOS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" y="2011680"/>
            <a:ext cx="2697480" cy="2487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</a:rPr>
              <a:t>Alquileres, energía
y logística indexan
sobre 3,8% mensual
no sobre INDEC ~2%.
Revisar presupuesto
Q3 esta semana.</a:t>
            </a:r>
          </a:p>
        </p:txBody>
      </p:sp>
      <p:sp>
        <p:nvSpPr>
          <p:cNvPr id="7" name="Rectangle 6"/>
          <p:cNvSpPr/>
          <p:nvPr/>
        </p:nvSpPr>
        <p:spPr>
          <a:xfrm>
            <a:off x="3127248" y="713232"/>
            <a:ext cx="2697480" cy="3977639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127248" y="777240"/>
            <a:ext cx="26974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27248" y="1353312"/>
            <a:ext cx="26974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</a:rPr>
              <a:t>PARITARIAS
Q4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27248" y="2011680"/>
            <a:ext cx="2697480" cy="2487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</a:rPr>
              <a:t>La presión salarial
calibrar sobre
33,2% IPC-CABA
— no sobre el dato
nacional. El gap
es de 4-5pp.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71616" y="713232"/>
            <a:ext cx="2697480" cy="3977639"/>
          </a:xfrm>
          <a:prstGeom prst="rect">
            <a:avLst/>
          </a:prstGeom>
          <a:solidFill>
            <a:srgbClr val="0F3C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071616" y="777240"/>
            <a:ext cx="26974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71616" y="1353312"/>
            <a:ext cx="26974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</a:rPr>
              <a:t>VENTANA
TÁCTICA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71616" y="2011680"/>
            <a:ext cx="2697480" cy="2487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</a:rPr>
              <a:t>Alimentos (1,9%)
y prendas (-1,6%)
ofrecen margen.
Activar liquidación
de temporada
en agosto.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" y="4846320"/>
            <a:ext cx="8961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</a:rPr>
              <a:t>«El “2%” es el promedio de dos realidades que no se tocan. Ver la brecha es la ventaja competitiva.»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365760" y="502920"/>
            <a:ext cx="54864" cy="347472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8229600" cy="283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1" i="1">
                <a:solidFill>
                  <a:srgbClr val="FFFFFF"/>
                </a:solidFill>
              </a:rPr>
              <a:t>«Cuando CABA registra 2,9% y los servicios
suben al 3,8%, el “2% de inflación” es el
promedio de dos realidades que no se tocan.
Tomar decisiones sobre la media sin ver la
brecha es el error más caro de este ciclo.»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0" y="3246120"/>
            <a:ext cx="1828800" cy="36576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383280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1">
                <a:solidFill>
                  <a:srgbClr val="B8952A"/>
                </a:solidFill>
              </a:rPr>
              <a:t>Agop Karagoz  —  Director, KARTAL Consulting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3822191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5B91CC"/>
                </a:solidFill>
              </a:rPr>
              <a:t>kartal.com.ar/informes/ipc_caba_julio_2026.php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" y="4846320"/>
            <a:ext cx="89611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2E6CB8"/>
                </a:solidFill>
              </a:rPr>
              <a:t>ESTRATEGIA  ·  DECISIÓN  ·  EJECUCIÓN  |  kartal.com.ar  |  Jueves 7 de Agosto de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01168"/>
            <a:ext cx="84124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B8952A"/>
                </a:solidFill>
              </a:rPr>
              <a:t>IPC-CABA JULIO 2026  —  EL NÚMERO QUE LO DICE TODO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" y="640080"/>
            <a:ext cx="877824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0" b="1" i="0">
                <a:solidFill>
                  <a:srgbClr val="B8952A"/>
                </a:solidFill>
              </a:rPr>
              <a:t>2,9%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2468880"/>
            <a:ext cx="8412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</a:rPr>
              <a:t>inflación mensual en CABA  —  julio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2999232"/>
            <a:ext cx="8412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1">
                <a:solidFill>
                  <a:srgbClr val="5B91CC"/>
                </a:solidFill>
              </a:rPr>
              <a:t>El dato nacional (INDEC) se espera en ~2,0%  —  CABA supera ese nivel en 0,9 puntos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3547872"/>
            <a:ext cx="2651760" cy="804672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3584448"/>
            <a:ext cx="26517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B8952A"/>
                </a:solidFill>
              </a:rPr>
              <a:t>33,2%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4005072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5B91CC"/>
                </a:solidFill>
              </a:rPr>
              <a:t>Interanual</a:t>
            </a:r>
          </a:p>
        </p:txBody>
      </p:sp>
      <p:sp>
        <p:nvSpPr>
          <p:cNvPr id="9" name="Rectangle 8"/>
          <p:cNvSpPr/>
          <p:nvPr/>
        </p:nvSpPr>
        <p:spPr>
          <a:xfrm>
            <a:off x="3200400" y="3547872"/>
            <a:ext cx="2651760" cy="804672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00400" y="3584448"/>
            <a:ext cx="26517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B8952A"/>
                </a:solidFill>
              </a:rPr>
              <a:t>19,4%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0400" y="4005072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5B91CC"/>
                </a:solidFill>
              </a:rPr>
              <a:t>Acum. 2026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80759" y="3547872"/>
            <a:ext cx="2651760" cy="804672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080759" y="3584448"/>
            <a:ext cx="26517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B8952A"/>
                </a:solidFill>
              </a:rPr>
              <a:t>3,8%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80759" y="4005072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5B91CC"/>
                </a:solidFill>
              </a:rPr>
              <a:t>Servicios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" y="4846320"/>
            <a:ext cx="8961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</a:rPr>
              <a:t>«El “2%” es el promedio de dos realidades que no se tocan. Ver la brecha es la ventaja competitiva.»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274320" y="201168"/>
            <a:ext cx="8595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B8952A"/>
                </a:solidFill>
              </a:rPr>
              <a:t>DOS DATOS, UNA SOLA CIUDAD  —  LA BRECHA QUE EL RELATO NO VE</a:t>
            </a:r>
          </a:p>
        </p:txBody>
      </p:sp>
      <p:sp>
        <p:nvSpPr>
          <p:cNvPr id="3" name="Rectangle 2"/>
          <p:cNvSpPr/>
          <p:nvPr/>
        </p:nvSpPr>
        <p:spPr>
          <a:xfrm>
            <a:off x="137160" y="685800"/>
            <a:ext cx="4251960" cy="3840480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37160" y="777240"/>
            <a:ext cx="425196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</a:rPr>
              <a:t>DATO NACIONAL (INDEC)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" y="1261872"/>
            <a:ext cx="425196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0" b="1" i="0">
                <a:solidFill>
                  <a:srgbClr val="FFFFFF"/>
                </a:solidFill>
              </a:rPr>
              <a:t>~2,0%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" y="2788920"/>
            <a:ext cx="4251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</a:rPr>
              <a:t>Proyección consultoras
para julio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" y="3493008"/>
            <a:ext cx="42519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>
                <a:solidFill>
                  <a:srgbClr val="C8DCF0"/>
                </a:solidFill>
              </a:rPr>
              <a:t>Dato a confirmar  —  INDEC semana próxima</a:t>
            </a:r>
          </a:p>
        </p:txBody>
      </p:sp>
      <p:sp>
        <p:nvSpPr>
          <p:cNvPr id="8" name="Rectangle 7"/>
          <p:cNvSpPr/>
          <p:nvPr/>
        </p:nvSpPr>
        <p:spPr>
          <a:xfrm>
            <a:off x="4754880" y="685800"/>
            <a:ext cx="4251960" cy="3840480"/>
          </a:xfrm>
          <a:prstGeom prst="rect">
            <a:avLst/>
          </a:prstGeom>
          <a:solidFill>
            <a:srgbClr val="A0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777240"/>
            <a:ext cx="425196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</a:rPr>
              <a:t>IPC-CABA (DGEC-CABA)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1261872"/>
            <a:ext cx="425196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0" b="1" i="0">
                <a:solidFill>
                  <a:srgbClr val="B8952A"/>
                </a:solidFill>
              </a:rPr>
              <a:t>2,9%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2788920"/>
            <a:ext cx="4251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</a:rPr>
              <a:t>Confirmado
julio 2026  —  DGEC-CABA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3493008"/>
            <a:ext cx="42519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>
                <a:solidFill>
                  <a:srgbClr val="B8952A"/>
                </a:solidFill>
              </a:rPr>
              <a:t>+0,9pp sobre el dato nacional esperado (+45%)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" y="4846320"/>
            <a:ext cx="8961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</a:rPr>
              <a:t>«El “2%” es el promedio de dos realidades que no se tocan. Ver la brecha es la ventaja competitiva.»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274320" y="201168"/>
            <a:ext cx="8595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B8952A"/>
                </a:solidFill>
              </a:rPr>
              <a:t>LA INFLACIÓN QUE ELIJÁS DEPENDE DE CÓMO VIVÁS</a:t>
            </a:r>
          </a:p>
        </p:txBody>
      </p:sp>
      <p:sp>
        <p:nvSpPr>
          <p:cNvPr id="3" name="Rectangle 2"/>
          <p:cNvSpPr/>
          <p:nvPr/>
        </p:nvSpPr>
        <p:spPr>
          <a:xfrm>
            <a:off x="137160" y="685800"/>
            <a:ext cx="4114800" cy="3840480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37160" y="777240"/>
            <a:ext cx="4114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5B91CC"/>
                </a:solidFill>
              </a:rPr>
              <a:t>BIENES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" y="1170432"/>
            <a:ext cx="411480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600" b="1" i="0">
                <a:solidFill>
                  <a:srgbClr val="5B91CC"/>
                </a:solidFill>
              </a:rPr>
              <a:t>1,4%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" y="2724912"/>
            <a:ext cx="4114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FFFFFF"/>
                </a:solidFill>
              </a:rPr>
              <a:t>mensual  —  28,3% interanual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" y="3200400"/>
            <a:ext cx="4114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5B91CC"/>
                </a:solidFill>
              </a:rPr>
              <a:t>Bienes transables, importados
Ancla: tipo de cambio estable</a:t>
            </a:r>
          </a:p>
        </p:txBody>
      </p:sp>
      <p:sp>
        <p:nvSpPr>
          <p:cNvPr id="8" name="Rectangle 7"/>
          <p:cNvSpPr/>
          <p:nvPr/>
        </p:nvSpPr>
        <p:spPr>
          <a:xfrm>
            <a:off x="4892040" y="685800"/>
            <a:ext cx="4114800" cy="3840480"/>
          </a:xfrm>
          <a:prstGeom prst="rect">
            <a:avLst/>
          </a:prstGeom>
          <a:solidFill>
            <a:srgbClr val="A0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92040" y="777240"/>
            <a:ext cx="4114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SERVICIOS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92040" y="1170432"/>
            <a:ext cx="411480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600" b="1" i="0">
                <a:solidFill>
                  <a:srgbClr val="B8952A"/>
                </a:solidFill>
              </a:rPr>
              <a:t>3,8%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92040" y="2724912"/>
            <a:ext cx="4114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FFFFFF"/>
                </a:solidFill>
              </a:rPr>
              <a:t>mensual  —  36,1% interanual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92040" y="3200400"/>
            <a:ext cx="4114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</a:rPr>
              <a:t>Alquileres, energía, logística
Costo laboral + tarifas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51960" y="1828800"/>
            <a:ext cx="640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B8952A"/>
                </a:solidFill>
              </a:rPr>
              <a:t>Brecha:
+2,4pp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" y="4846320"/>
            <a:ext cx="8961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</a:rPr>
              <a:t>«El “2%” es el promedio de dos realidades que no se tocan. Ver la brecha es la ventaja competitiva.»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274320" y="182880"/>
            <a:ext cx="8595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17253D"/>
                </a:solidFill>
              </a:rPr>
              <a:t>BIENES vs SERVICIOS  —  BRECHA INFLACIONARIA CABA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320" y="566928"/>
            <a:ext cx="8595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2E6CB8"/>
                </a:solidFill>
              </a:rPr>
              <a:t>Mensual: 2,4pp  |  Interanual: 7,8pp  —  La brecha crece</a:t>
            </a:r>
          </a:p>
        </p:txBody>
      </p:sp>
      <p:pic>
        <p:nvPicPr>
          <p:cNvPr id="4" name="Picture 3" descr="ipc_caba_julio_2026_brech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14400"/>
            <a:ext cx="8229600" cy="37307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4320" y="4645152"/>
            <a:ext cx="85953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2E6CB8"/>
                </a:solidFill>
              </a:rPr>
              <a:t>Fuente: DGEC-CABA — IPC-CABA, julio 2026  |  KARTAL Consulting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" y="4846320"/>
            <a:ext cx="8961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</a:rPr>
              <a:t>«El “2%” es el promedio de dos realidades que no se tocan. Ver la brecha es la ventaja competitiva.»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274320" y="201168"/>
            <a:ext cx="8595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B8952A"/>
                </a:solidFill>
              </a:rPr>
              <a:t>JULIO 2026: LOS RUBROS QUE EMPUJAN Y LOS QUE FRENAN</a:t>
            </a:r>
          </a:p>
        </p:txBody>
      </p:sp>
      <p:sp>
        <p:nvSpPr>
          <p:cNvPr id="3" name="Rectangle 2"/>
          <p:cNvSpPr/>
          <p:nvPr/>
        </p:nvSpPr>
        <p:spPr>
          <a:xfrm>
            <a:off x="182880" y="749808"/>
            <a:ext cx="2697480" cy="1783080"/>
          </a:xfrm>
          <a:prstGeom prst="rect">
            <a:avLst/>
          </a:prstGeom>
          <a:solidFill>
            <a:srgbClr val="A0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" y="822959"/>
            <a:ext cx="26974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 i="0">
                <a:solidFill>
                  <a:srgbClr val="B8952A"/>
                </a:solidFill>
              </a:rPr>
              <a:t>5,8%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" y="1591056"/>
            <a:ext cx="269748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Recreación
y cultura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" y="2103120"/>
            <a:ext cx="26974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1">
                <a:solidFill>
                  <a:srgbClr val="5B91CC"/>
                </a:solidFill>
              </a:rPr>
              <a:t>Vacaciones invierno</a:t>
            </a:r>
          </a:p>
        </p:txBody>
      </p:sp>
      <p:sp>
        <p:nvSpPr>
          <p:cNvPr id="7" name="Rectangle 6"/>
          <p:cNvSpPr/>
          <p:nvPr/>
        </p:nvSpPr>
        <p:spPr>
          <a:xfrm>
            <a:off x="3127248" y="749808"/>
            <a:ext cx="2697480" cy="1783080"/>
          </a:xfrm>
          <a:prstGeom prst="rect">
            <a:avLst/>
          </a:prstGeom>
          <a:solidFill>
            <a:srgbClr val="8C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127248" y="822959"/>
            <a:ext cx="26974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 i="0">
                <a:solidFill>
                  <a:srgbClr val="B8952A"/>
                </a:solidFill>
              </a:rPr>
              <a:t>5,3%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27248" y="1591056"/>
            <a:ext cx="269748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Restaurantes
y hoteles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27248" y="2103120"/>
            <a:ext cx="26974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1">
                <a:solidFill>
                  <a:srgbClr val="5B91CC"/>
                </a:solidFill>
              </a:rPr>
              <a:t>Consumo fuera del hogar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71616" y="749808"/>
            <a:ext cx="2697480" cy="1783080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071616" y="822959"/>
            <a:ext cx="26974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 i="0">
                <a:solidFill>
                  <a:srgbClr val="B8952A"/>
                </a:solidFill>
              </a:rPr>
              <a:t>3,1%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71616" y="1591056"/>
            <a:ext cx="269748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Transporte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71616" y="2103120"/>
            <a:ext cx="26974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1">
                <a:solidFill>
                  <a:srgbClr val="5B91CC"/>
                </a:solidFill>
              </a:rPr>
              <a:t>Regulado + estacional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82880" y="2715768"/>
            <a:ext cx="2697480" cy="1783080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82880" y="2788920"/>
            <a:ext cx="26974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 i="0">
                <a:solidFill>
                  <a:srgbClr val="B8952A"/>
                </a:solidFill>
              </a:rPr>
              <a:t>2,7%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" y="3557015"/>
            <a:ext cx="269748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Vivienda /
energía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" y="4069079"/>
            <a:ext cx="26974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1">
                <a:solidFill>
                  <a:srgbClr val="5B91CC"/>
                </a:solidFill>
              </a:rPr>
              <a:t>Tarifas en ajuste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127248" y="2715768"/>
            <a:ext cx="2697480" cy="1783080"/>
          </a:xfrm>
          <a:prstGeom prst="rect">
            <a:avLst/>
          </a:prstGeom>
          <a:solidFill>
            <a:srgbClr val="1E5A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127248" y="2788920"/>
            <a:ext cx="26974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 i="0">
                <a:solidFill>
                  <a:srgbClr val="B8952A"/>
                </a:solidFill>
              </a:rPr>
              <a:t>1,9%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127248" y="3557015"/>
            <a:ext cx="269748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Alimentos
y bebidas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27248" y="4069079"/>
            <a:ext cx="26974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1">
                <a:solidFill>
                  <a:srgbClr val="5B91CC"/>
                </a:solidFill>
              </a:rPr>
              <a:t>Punto positivo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071616" y="2715768"/>
            <a:ext cx="2697480" cy="1783080"/>
          </a:xfrm>
          <a:prstGeom prst="rect">
            <a:avLst/>
          </a:prstGeom>
          <a:solidFill>
            <a:srgbClr val="0F5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071616" y="2788920"/>
            <a:ext cx="26974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 i="0">
                <a:solidFill>
                  <a:srgbClr val="B8952A"/>
                </a:solidFill>
              </a:rPr>
              <a:t>-1,6%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71616" y="3557015"/>
            <a:ext cx="269748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Prendas y
calzado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71616" y="4069079"/>
            <a:ext cx="26974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1">
                <a:solidFill>
                  <a:srgbClr val="5B91CC"/>
                </a:solidFill>
              </a:rPr>
              <a:t>Deflaó fin de temporada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440" y="4846320"/>
            <a:ext cx="8961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</a:rPr>
              <a:t>«El “2%” es el promedio de dos realidades que no se tocan. Ver la brecha es la ventaja competitiva.»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274320" y="182880"/>
            <a:ext cx="8595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17253D"/>
                </a:solidFill>
              </a:rPr>
              <a:t>VARIACIÓN POR RUBRO  —  IPC-CABA JULIO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320" y="566928"/>
            <a:ext cx="8595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2E6CB8"/>
                </a:solidFill>
              </a:rPr>
              <a:t>Solo alimentos y prendas moderan. El resto supera el promedio del 2,9%</a:t>
            </a:r>
          </a:p>
        </p:txBody>
      </p:sp>
      <p:pic>
        <p:nvPicPr>
          <p:cNvPr id="4" name="Picture 3" descr="ipc_caba_julio_2026_rubro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0"/>
            <a:ext cx="8595360" cy="37490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4320" y="4645152"/>
            <a:ext cx="85953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2E6CB8"/>
                </a:solidFill>
              </a:rPr>
              <a:t>Fuente: DGEC-CABA — IPC-CABA, julio 2026  |  KARTAL Consulting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" y="4846320"/>
            <a:ext cx="8961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</a:rPr>
              <a:t>«El “2%” es el promedio de dos realidades que no se tocan. Ver la brecha es la ventaja competitiva.»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122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274320" y="201168"/>
            <a:ext cx="8595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B8952A"/>
                </a:solidFill>
              </a:rPr>
              <a:t>LA MECHA LARGA DEL SISTEMA  —  REGULADOS AUN EN CORRECCIÓN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" y="640080"/>
            <a:ext cx="877824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 i="0">
                <a:solidFill>
                  <a:srgbClr val="B8952A"/>
                </a:solidFill>
              </a:rPr>
              <a:t>41,7%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2359152"/>
            <a:ext cx="84124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variación interanual  —  componente REGULADOS  —  IPC-CABA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2761488"/>
            <a:ext cx="84124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1">
                <a:solidFill>
                  <a:srgbClr val="5B91CC"/>
                </a:solidFill>
              </a:rPr>
              <a:t>3,0% mensual en julio  —  más que el promedio general (2,9%)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3246120"/>
            <a:ext cx="2651760" cy="1234440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3291840"/>
            <a:ext cx="26517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B8952A"/>
                </a:solidFill>
              </a:rPr>
              <a:t>3,0%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3822191"/>
            <a:ext cx="2651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5B91CC"/>
                </a:solidFill>
              </a:rPr>
              <a:t>Mensual
julio 2026</a:t>
            </a:r>
          </a:p>
        </p:txBody>
      </p:sp>
      <p:sp>
        <p:nvSpPr>
          <p:cNvPr id="9" name="Rectangle 8"/>
          <p:cNvSpPr/>
          <p:nvPr/>
        </p:nvSpPr>
        <p:spPr>
          <a:xfrm>
            <a:off x="3200400" y="3246120"/>
            <a:ext cx="2651760" cy="1234440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00400" y="3291840"/>
            <a:ext cx="26517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B8952A"/>
                </a:solidFill>
              </a:rPr>
              <a:t>41,7%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0400" y="3822191"/>
            <a:ext cx="2651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5B91CC"/>
                </a:solidFill>
              </a:rPr>
              <a:t>Interanual
12 meses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80759" y="3246120"/>
            <a:ext cx="2651760" cy="1234440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080759" y="3291840"/>
            <a:ext cx="26517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B8952A"/>
                </a:solidFill>
              </a:rPr>
              <a:t>+8,5pp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80759" y="3822191"/>
            <a:ext cx="2651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5B91CC"/>
                </a:solidFill>
              </a:rPr>
              <a:t>Brecha vs
IPC total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" y="4846320"/>
            <a:ext cx="8961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</a:rPr>
              <a:t>«El “2%” es el promedio de dos realidades que no se tocan. Ver la brecha es la ventaja competitiva.»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274320" y="182880"/>
            <a:ext cx="8595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17253D"/>
                </a:solidFill>
              </a:rPr>
              <a:t>SERIE MENSUAL IPC-CABA  —  JULIO 2025 A JULIO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320" y="566928"/>
            <a:ext cx="8595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2E6CB8"/>
                </a:solidFill>
              </a:rPr>
              <a:t>La desinflación se frenó: mayo 2,6% → junio 2,5% → julio 2,9%</a:t>
            </a:r>
          </a:p>
        </p:txBody>
      </p:sp>
      <p:pic>
        <p:nvPicPr>
          <p:cNvPr id="4" name="Picture 3" descr="ipc_caba_julio_2026_ser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0"/>
            <a:ext cx="8595360" cy="37490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4320" y="4645152"/>
            <a:ext cx="85953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2E6CB8"/>
                </a:solidFill>
              </a:rPr>
              <a:t>Fuente: DGEC-CABA — IPC-CABA, julio 2026  |  KARTAL Consulting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" y="4846320"/>
            <a:ext cx="8961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</a:rPr>
              <a:t>«El “2%” es el promedio de dos realidades que no se tocan. Ver la brecha es la ventaja competitiva.»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