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+5% ia parece buena noticia. Contexto: acumulado 1T es -2.3%. Bajada: enero -3.6%, febrero -8.6% -- el rebote llega tarde. Consecuencia: la recuperacion es real pero insuficiente para cerrar el ano en positivo. La industria rebota en marzo pero el primer trimestre termina en rojo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el +5% de tapa oculta dos meses muy malos. Contexto: enero -3.6%, febrero -8.6%, marzo +5.0% -- el acumulado es -2.3%. Bajada: el rebote es real pero no borra el bimestre previo. Consecuencia: si no se acelera en el 2T, 2026 cierra con IPI negativo. La industria rebota en marzo pero el primer trimestre termina en rojo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tres meses, tres numeros muy distintos. Contexto: tendencia-ciclo lleva 3 meses al alza: el piso fue tocado. Bajada: pero el acumulado ya es negativo -- no se puede recuperar en el dato mensual. Consecuencia: la recuperacion es real pero tardía. La industria rebota en marzo pero el primer trimestre termina en rojo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no hay UNA industria argentina -- hay dos. Contexto: exportadores/energia ganan, mercado interno pierde. Bajada: la linea divisoria es el destino de la produccion: export vs consumo local. Consecuencia: sin recuperacion salarial, la brecha dual se amplia. La industria rebota en marzo pero el primer trimestre termina en rojo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-23.3% interanual -- el textil es la crisis mas profunda de la industria. Contexto: apertura de importaciones + caida del salario real = presion sin alivio. Bajada: tejidos y acabado cayeron 34% -- no es volatilidad, es hundimiento. Consecuencia: crisis estructural que requiere reconversion o reduccion de capacidad. La industria rebota en marzo pero el primer trimestre termina en rojo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automotores +10.1% mensual -- suena a boom. Contexto: el acumulado del trimestre sigue en -12.4%. Bajada: es demanda embalsada post-cepo, no recuperacion estructural. Consecuencia: esperar dato de abril para confirmar si es tendencia o ruido. La industria rebota en marzo pero el primer trimestre termina en rojo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maquinaria y equipo acumula -12.2% en el trimestre. Contexto: este indicador mide la inversion -- sin capex no hay expansion de capacidad. Bajada: patron consumo-sin-inversion, tipico de expansiones fragiles. Consecuencia: si no revierte en 2T, el crecimiento de 2026 no tiene sustento productivo. La industria rebota en marzo pero el primer trimestre termina en rojo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tres futuros posibles para la industria en 2026. Contexto: la variable clave es si la tendencia-ciclo positiva se sostiene. Bajada: el escenario base es recuperacion moderada con acumulado cerca de cero. Consecuencia: el adverso es plausible si la apertura comercial no tiene compensacion. La industria rebota en marzo pero el primer trimestre termina en rojo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la sintesis del informe en una sola idea. Contexto: el rebote de marzo es real, la tendencia cambio, pero la fractura sectorial es estructural. Bajada: exportadores/energia ganan, mercado interno pierde -- esa brecha no es ciclo, es modelo. Consecuencia: alinear decisiones con esta realidad, no con el promedio del IPI. La industria rebota en marzo pero el primer trimestre termina en rojo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65760" y="640080"/>
            <a:ext cx="841248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 i="0">
                <a:solidFill>
                  <a:srgbClr val="FFFFFF"/>
                </a:solidFill>
              </a:rPr>
              <a:t>INDUSTRIA A DOS VELOCIDADES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1600200"/>
            <a:ext cx="84124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5B91CC"/>
                </a:solidFill>
              </a:rPr>
              <a:t>IPI Manufacturero Argentina — Marzo 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2212848"/>
            <a:ext cx="36576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2359152"/>
            <a:ext cx="1920240" cy="1298448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2450592"/>
            <a:ext cx="18288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375623"/>
                </a:solidFill>
              </a:rPr>
              <a:t>+5,0%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3236976"/>
            <a:ext cx="1828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</a:rPr>
              <a:t>IPI interanual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60320" y="2359152"/>
            <a:ext cx="1920240" cy="1298448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06040" y="2450592"/>
            <a:ext cx="18288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375623"/>
                </a:solidFill>
              </a:rPr>
              <a:t>+3,2%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06040" y="3236976"/>
            <a:ext cx="1828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</a:rPr>
              <a:t>Var. mensual desest.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63440" y="2359152"/>
            <a:ext cx="1920240" cy="1298448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09160" y="2450592"/>
            <a:ext cx="18288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C00000"/>
                </a:solidFill>
              </a:rPr>
              <a:t>-2,3%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09160" y="3236976"/>
            <a:ext cx="1828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</a:rPr>
              <a:t>Acumulado 1T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766560" y="2359152"/>
            <a:ext cx="1920240" cy="1298448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12280" y="2450592"/>
            <a:ext cx="18288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E36C09"/>
                </a:solidFill>
              </a:rPr>
              <a:t>10/16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12280" y="3236976"/>
            <a:ext cx="1828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</a:rPr>
              <a:t>Divisiones con suba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5760" y="3794760"/>
            <a:ext cx="8412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</a:rPr>
              <a:t>Jueves 8 de Mayo de 2026  |  Fuente: INDEC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760" y="4206240"/>
            <a:ext cx="8412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B8952A"/>
                </a:solidFill>
              </a:rPr>
              <a:t>ESTRATEGIA  ·  DECISIÓN  ·  EJECUCIÓN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«La industria rebota en marzo pero el primer trimestre termina en rojo»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457200"/>
            <a:ext cx="841248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0" b="1" i="0">
                <a:solidFill>
                  <a:srgbClr val="B8952A"/>
                </a:solidFill>
              </a:rPr>
              <a:t>+5,0%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2240280"/>
            <a:ext cx="84124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</a:rPr>
              <a:t>interanual en marzo 2026 — primer rebote positivo del año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2907792"/>
            <a:ext cx="45720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3017520"/>
            <a:ext cx="84124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C00000"/>
                </a:solidFill>
              </a:rPr>
              <a:t>PERO el primer trimestre acumula -2,3%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3657600"/>
            <a:ext cx="84124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5B91CC"/>
                </a:solidFill>
              </a:rPr>
              <a:t>Enero -3,6%  ·  Febrero -8,6%  ·  Marzo +5,0%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«La industria rebota en marzo pero el primer trimestre termina en rojo»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56032"/>
            <a:ext cx="8412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7253D"/>
                </a:solidFill>
              </a:rPr>
              <a:t>EL REBOTE QUE LLEGA TARDE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1005840"/>
            <a:ext cx="2651760" cy="2468880"/>
          </a:xfrm>
          <a:prstGeom prst="rect">
            <a:avLst/>
          </a:prstGeom>
          <a:solidFill>
            <a:srgbClr val="FCE4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65760" y="1097280"/>
            <a:ext cx="2468879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17253D"/>
                </a:solidFill>
              </a:rPr>
              <a:t>ENERO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1536192"/>
            <a:ext cx="2468879" cy="1115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000" b="1" i="0">
                <a:solidFill>
                  <a:srgbClr val="C00000"/>
                </a:solidFill>
              </a:rPr>
              <a:t>-3,6%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697480"/>
            <a:ext cx="2468879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595959"/>
                </a:solidFill>
              </a:rPr>
              <a:t>interanual</a:t>
            </a:r>
          </a:p>
        </p:txBody>
      </p:sp>
      <p:sp>
        <p:nvSpPr>
          <p:cNvPr id="9" name="Rectangle 8"/>
          <p:cNvSpPr/>
          <p:nvPr/>
        </p:nvSpPr>
        <p:spPr>
          <a:xfrm>
            <a:off x="3246120" y="1005840"/>
            <a:ext cx="2651760" cy="2468880"/>
          </a:xfrm>
          <a:prstGeom prst="rect">
            <a:avLst/>
          </a:prstGeom>
          <a:solidFill>
            <a:srgbClr val="FCE4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337560" y="1097280"/>
            <a:ext cx="2468879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17253D"/>
                </a:solidFill>
              </a:rPr>
              <a:t>FEBRERO 2026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37560" y="1536192"/>
            <a:ext cx="2468879" cy="1115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000" b="1" i="0">
                <a:solidFill>
                  <a:srgbClr val="C00000"/>
                </a:solidFill>
              </a:rPr>
              <a:t>-8,6%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37560" y="2697480"/>
            <a:ext cx="2468879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595959"/>
                </a:solidFill>
              </a:rPr>
              <a:t>interanual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17920" y="1005840"/>
            <a:ext cx="2651760" cy="2468880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09360" y="1097280"/>
            <a:ext cx="2468879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17253D"/>
                </a:solidFill>
              </a:rPr>
              <a:t>MARZO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60" y="1536192"/>
            <a:ext cx="2468879" cy="1115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000" b="1" i="0">
                <a:solidFill>
                  <a:srgbClr val="375623"/>
                </a:solidFill>
              </a:rPr>
              <a:t>+5,0%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2697480"/>
            <a:ext cx="2468879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595959"/>
                </a:solidFill>
              </a:rPr>
              <a:t>interanual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14400" y="3749039"/>
            <a:ext cx="7315200" cy="530352"/>
          </a:xfrm>
          <a:prstGeom prst="rect">
            <a:avLst/>
          </a:prstGeom>
          <a:solidFill>
            <a:srgbClr val="D6E8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05840" y="3840480"/>
            <a:ext cx="71323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17253D"/>
                </a:solidFill>
              </a:rPr>
              <a:t>Tendencia-ciclo: +0,6% por tercer mes consecutivo — el piso fue tocado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1E4D96"/>
                </a:solidFill>
              </a:rPr>
              <a:t>«La industria rebota en marzo pero el primer trimestre termina en rojo»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256032"/>
            <a:ext cx="85953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</a:rPr>
              <a:t>DOS INDUSTRIAS DENTRO DE UNA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" y="960120"/>
            <a:ext cx="4160520" cy="3566160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74320" y="1033271"/>
            <a:ext cx="3977639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375623"/>
                </a:solidFill>
              </a:rPr>
              <a:t>GANAN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" y="1463040"/>
            <a:ext cx="3977639" cy="4572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20040" y="1554480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5B91CC"/>
                </a:solidFill>
              </a:rPr>
              <a:t>Tabaco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63240" y="1554480"/>
            <a:ext cx="10972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50" b="1" i="0">
                <a:solidFill>
                  <a:srgbClr val="375623"/>
                </a:solidFill>
              </a:rPr>
              <a:t>+28,2%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" y="2039112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5B91CC"/>
                </a:solidFill>
              </a:rPr>
              <a:t>Madera y papel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63240" y="2039112"/>
            <a:ext cx="10972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50" b="1" i="0">
                <a:solidFill>
                  <a:srgbClr val="375623"/>
                </a:solidFill>
              </a:rPr>
              <a:t>+12,8%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" y="2523744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5B91CC"/>
                </a:solidFill>
              </a:rPr>
              <a:t>Quimicos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63240" y="2523744"/>
            <a:ext cx="10972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50" b="1" i="0">
                <a:solidFill>
                  <a:srgbClr val="375623"/>
                </a:solidFill>
              </a:rPr>
              <a:t>+15,9%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0040" y="3008376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5B91CC"/>
                </a:solidFill>
              </a:rPr>
              <a:t>Refinacion petrol.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63240" y="3008376"/>
            <a:ext cx="10972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50" b="1" i="0">
                <a:solidFill>
                  <a:srgbClr val="375623"/>
                </a:solidFill>
              </a:rPr>
              <a:t>+13,5%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0040" y="3493008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5B91CC"/>
                </a:solidFill>
              </a:rPr>
              <a:t>Alimentos y beb.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63240" y="3493008"/>
            <a:ext cx="10972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50" b="1" i="0">
                <a:solidFill>
                  <a:srgbClr val="375623"/>
                </a:solidFill>
              </a:rPr>
              <a:t>+7,9%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0040" y="3977640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5B91CC"/>
                </a:solidFill>
              </a:rPr>
              <a:t>Automotores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63240" y="3977640"/>
            <a:ext cx="10972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50" b="1" i="0">
                <a:solidFill>
                  <a:srgbClr val="375623"/>
                </a:solidFill>
              </a:rPr>
              <a:t>+7,6%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00600" y="960120"/>
            <a:ext cx="4160520" cy="3566160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92040" y="1033271"/>
            <a:ext cx="3977639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C00000"/>
                </a:solidFill>
              </a:rPr>
              <a:t>PIERDEN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92040" y="1463040"/>
            <a:ext cx="3977639" cy="457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919472" y="1554480"/>
            <a:ext cx="2651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5B91CC"/>
                </a:solidFill>
              </a:rPr>
              <a:t>Textiles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543800" y="1554480"/>
            <a:ext cx="12344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50" b="1" i="0">
                <a:solidFill>
                  <a:srgbClr val="C00000"/>
                </a:solidFill>
              </a:rPr>
              <a:t>-23,3%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19472" y="2039112"/>
            <a:ext cx="2651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5B91CC"/>
                </a:solidFill>
              </a:rPr>
              <a:t>Calzado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543800" y="2039112"/>
            <a:ext cx="12344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50" b="1" i="0">
                <a:solidFill>
                  <a:srgbClr val="C00000"/>
                </a:solidFill>
              </a:rPr>
              <a:t>-13,8%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19472" y="2523744"/>
            <a:ext cx="2651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5B91CC"/>
                </a:solidFill>
              </a:rPr>
              <a:t>Maquinaria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543800" y="2523744"/>
            <a:ext cx="12344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50" b="1" i="0">
                <a:solidFill>
                  <a:srgbClr val="C00000"/>
                </a:solidFill>
              </a:rPr>
              <a:t>-11,3%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19472" y="3008376"/>
            <a:ext cx="2651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5B91CC"/>
                </a:solidFill>
              </a:rPr>
              <a:t>Met. basicas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543800" y="3008376"/>
            <a:ext cx="12344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50" b="1" i="0">
                <a:solidFill>
                  <a:srgbClr val="C00000"/>
                </a:solidFill>
              </a:rPr>
              <a:t>-10,1%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19472" y="3493008"/>
            <a:ext cx="2651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5B91CC"/>
                </a:solidFill>
              </a:rPr>
              <a:t>Prendas vestir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43800" y="3493008"/>
            <a:ext cx="12344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50" b="1" i="0">
                <a:solidFill>
                  <a:srgbClr val="C00000"/>
                </a:solidFill>
              </a:rPr>
              <a:t>-8,9%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19472" y="3977640"/>
            <a:ext cx="2651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5B91CC"/>
                </a:solidFill>
              </a:rPr>
              <a:t>Caucho y plastico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543800" y="3977640"/>
            <a:ext cx="12344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50" b="1" i="0">
                <a:solidFill>
                  <a:srgbClr val="C00000"/>
                </a:solidFill>
              </a:rPr>
              <a:t>-2,4%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«La industria rebota en marzo pero el primer trimestre termina en rojo»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56032"/>
            <a:ext cx="8412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</a:rPr>
              <a:t>EL SECTOR QUE NO LEVANTA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914400"/>
            <a:ext cx="8412480" cy="1572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600" b="1" i="0">
                <a:solidFill>
                  <a:srgbClr val="B8952A"/>
                </a:solidFill>
              </a:rPr>
              <a:t>-23,3%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2578608"/>
            <a:ext cx="84124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FFFFFF"/>
                </a:solidFill>
              </a:rPr>
              <a:t>interanual en textiles — el peor sector del mes (INDEC, marzo 2026)</a:t>
            </a:r>
          </a:p>
        </p:txBody>
      </p:sp>
      <p:sp>
        <p:nvSpPr>
          <p:cNvPr id="7" name="Rectangle 6"/>
          <p:cNvSpPr/>
          <p:nvPr/>
        </p:nvSpPr>
        <p:spPr>
          <a:xfrm>
            <a:off x="388619" y="3218688"/>
            <a:ext cx="2606040" cy="1325880"/>
          </a:xfrm>
          <a:prstGeom prst="rect">
            <a:avLst/>
          </a:prstGeom>
          <a:solidFill>
            <a:srgbClr val="173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34339" y="3291840"/>
            <a:ext cx="2514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C00000"/>
                </a:solidFill>
              </a:rPr>
              <a:t>-18,4%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4339" y="4041648"/>
            <a:ext cx="25146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5B91CC"/>
                </a:solidFill>
              </a:rPr>
              <a:t>Acumulado 1T 2026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68979" y="3218688"/>
            <a:ext cx="2606040" cy="1325880"/>
          </a:xfrm>
          <a:prstGeom prst="rect">
            <a:avLst/>
          </a:prstGeom>
          <a:solidFill>
            <a:srgbClr val="173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14699" y="3291840"/>
            <a:ext cx="2514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C00000"/>
                </a:solidFill>
              </a:rPr>
              <a:t>-34,0%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14699" y="4041648"/>
            <a:ext cx="25146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5B91CC"/>
                </a:solidFill>
              </a:rPr>
              <a:t>Tejidos y acabado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49340" y="3218688"/>
            <a:ext cx="2606040" cy="1325880"/>
          </a:xfrm>
          <a:prstGeom prst="rect">
            <a:avLst/>
          </a:prstGeom>
          <a:solidFill>
            <a:srgbClr val="173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195059" y="3291840"/>
            <a:ext cx="2514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C00000"/>
                </a:solidFill>
              </a:rPr>
              <a:t>-13,8%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95059" y="4041648"/>
            <a:ext cx="25146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5B91CC"/>
                </a:solidFill>
              </a:rPr>
              <a:t>Calzado ia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«La industria rebota en marzo pero el primer trimestre termina en rojo»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56032"/>
            <a:ext cx="8412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17253D"/>
                </a:solidFill>
              </a:rPr>
              <a:t>LA SEÑAL QUE HAY QUE LEER CON CALMA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987552"/>
            <a:ext cx="3977639" cy="3383280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65760" y="1078992"/>
            <a:ext cx="3794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17253D"/>
                </a:solidFill>
              </a:rPr>
              <a:t>MARZO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1508760"/>
            <a:ext cx="379476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200" b="1" i="0">
                <a:solidFill>
                  <a:srgbClr val="375623"/>
                </a:solidFill>
              </a:rPr>
              <a:t>+10,1%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880360"/>
            <a:ext cx="379476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375623"/>
                </a:solidFill>
              </a:rPr>
              <a:t>intermensual desestacionalizado
Automotores y transporte</a:t>
            </a:r>
          </a:p>
        </p:txBody>
      </p:sp>
      <p:sp>
        <p:nvSpPr>
          <p:cNvPr id="9" name="Rectangle 8"/>
          <p:cNvSpPr/>
          <p:nvPr/>
        </p:nvSpPr>
        <p:spPr>
          <a:xfrm>
            <a:off x="4892040" y="987552"/>
            <a:ext cx="3977639" cy="3383280"/>
          </a:xfrm>
          <a:prstGeom prst="rect">
            <a:avLst/>
          </a:prstGeom>
          <a:solidFill>
            <a:srgbClr val="FCE4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983480" y="1078992"/>
            <a:ext cx="3794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17253D"/>
                </a:solidFill>
              </a:rPr>
              <a:t>ACUMULADO 1T 2026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83480" y="1508760"/>
            <a:ext cx="379476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200" b="1" i="0">
                <a:solidFill>
                  <a:srgbClr val="C00000"/>
                </a:solidFill>
              </a:rPr>
              <a:t>-12,4%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83480" y="2880360"/>
            <a:ext cx="379476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C00000"/>
                </a:solidFill>
              </a:rPr>
              <a:t>acumulado interanual 1T 2026
el piso aun no queda atras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1E4D96"/>
                </a:solidFill>
              </a:rPr>
              <a:t>«La industria rebota en marzo pero el primer trimestre termina en rojo»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56032"/>
            <a:ext cx="8412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</a:rPr>
              <a:t>LA INDUSTRIA NO ESTÁ INVIRTIENDO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914400"/>
            <a:ext cx="8412480" cy="1572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600" b="1" i="0">
                <a:solidFill>
                  <a:srgbClr val="B8952A"/>
                </a:solidFill>
              </a:rPr>
              <a:t>-12,2%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2578608"/>
            <a:ext cx="84124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5B91CC"/>
                </a:solidFill>
              </a:rPr>
              <a:t>acumulado en Maquinaria y Equipo — primer trimestre 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218688"/>
            <a:ext cx="7315200" cy="1005840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3310128"/>
            <a:ext cx="7132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Sin inversion en maquinaria la recuperacion de 2026
sera consumo sin capacidad — expansion corta y fragil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«La industria rebota en marzo pero el primer trimestre termina en rojo»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56032"/>
            <a:ext cx="8412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300" b="1" i="0">
                <a:solidFill>
                  <a:srgbClr val="17253D"/>
                </a:solidFill>
              </a:rPr>
              <a:t>QUE PUEDE PASAR EN EL SEGUNDO SEMESTRE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1005840"/>
            <a:ext cx="2651760" cy="356616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1097280"/>
            <a:ext cx="246887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ESCENARIO BASE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554480"/>
            <a:ext cx="2468879" cy="45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80" y="1645920"/>
            <a:ext cx="2468879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</a:rPr>
              <a:t>Tendencia-ciclo se sostiene.
2T revierte a positivo.
Acumulado 2026: -1% a 0%.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" y="3456432"/>
            <a:ext cx="246887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B8952A"/>
                </a:solidFill>
              </a:rPr>
              <a:t>PROBABLE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46120" y="1005840"/>
            <a:ext cx="2651760" cy="356616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37560" y="1097280"/>
            <a:ext cx="246887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ESCENARIO OPTIMISTA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37560" y="1554480"/>
            <a:ext cx="2468879" cy="45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37560" y="1645920"/>
            <a:ext cx="2468879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</a:rPr>
              <a:t>Salario real reactiva consumo.
Maquinaria consolida rebote.
Acumulado 2026: +1% a +2%.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37560" y="3456432"/>
            <a:ext cx="246887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B8952A"/>
                </a:solidFill>
              </a:rPr>
              <a:t>POSIBLE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172200" y="1005840"/>
            <a:ext cx="2651760" cy="356616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263640" y="1097280"/>
            <a:ext cx="246887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ESCENARIO ADVERSO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63640" y="1554480"/>
            <a:ext cx="2468879" cy="45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263640" y="1645920"/>
            <a:ext cx="2468879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</a:rPr>
              <a:t>Apertura agrava textil.
Maquinaria no revierte.
Acumulado 2026: -3% a -4%.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63640" y="3456432"/>
            <a:ext cx="246887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B8952A"/>
                </a:solidFill>
              </a:rPr>
              <a:t>RIESGO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1E4D96"/>
                </a:solidFill>
              </a:rPr>
              <a:t>«La industria rebota en marzo pero el primer trimestre termina en rojo»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868680"/>
            <a:ext cx="7680960" cy="2788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1" i="1">
                <a:solidFill>
                  <a:srgbClr val="FFFFFF"/>
                </a:solidFill>
              </a:rPr>
              <a:t>“El +5% de marzo es real, pero no es recuperacion:
es el piso que se estabiliza.
La industria que gana exporta energia.
La que pierde vende al salario local.
Esa brecha es el modelo.”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0" y="3749039"/>
            <a:ext cx="27432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3886200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1">
                <a:solidFill>
                  <a:srgbClr val="5B91CC"/>
                </a:solidFill>
              </a:rPr>
              <a:t>Agop Karagoz — Director, Kartal Consulting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828032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</a:rPr>
              <a:t>KARTAL Consulting  |  kartal.com.ar  |  Jueves 8 de Mayo de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