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PORTADA. El REM del BCRA de abril 2026 marca un punto de inflexion: 45 consultoras subieron la proyeccion de inflacion anual de 29,4% a 30,5% mientras recortaron el PIB. El Top 10 va a 33%. Es la primera revision al alza de inflacion en meses. El gobierno habla de desinflacion sostenida. El mercado empieza a corregir ese relato.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HOOK. 30,5% de inflacion proyectada para 2026. Sube desde 29,4% en el REM de marzo. Primera revision al alza en varios meses. El Top 10 — los analistas con mejor track record — lo llevan al 33%. No es un dato menor: el consenso le esta diciendo al mercado que la desinflacion no va a ser tan rapida como el gobierno promete.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TOP 10 VS CONSENSO. La brecha importa. El consenso general proyecta 30,5%. Los 10 analistas con mejor historial de precision proyectan 33%. 2,5 puntos de diferencia. Historicamente, el Top 10 tiende a acercarse mas al dato real. El rango de planificacion para H2 2026 deberia ser 30,5% - 33%, no 27-29%.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INFLACION SUBE, PIB BAJA. El patron del REM de abril. Inflacion anual: +1,1 p.p. a 30,5%. PIB 2026: -0,5 p.p. a +2,8%. PIB Trim. I-26: -1,0 p.p. a apenas +0,3% s.e. — el primer trimestre fue muy debil. Desocupacion: +0,1 p.p. Cuatro indicadores yendo en la direccion equivocada al mismo tiempo. No es recesion. Pero tampoco es el boom que el relato oficial promete.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EL DOLAR. $1.676/USD para diciembre segun el consenso del REM. Desde el $1.410 de mayo, eso implica +18,9% en 7 meses. El techo de la banda es $1.764. Queda solo un 5% de margen. El Top 10 es algo mas optimista: $1.611 para diciembre. Cualquier empresa con compromisos en dolares en Q4 deberia estar cerrando coberturas ahora.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EL UNICO VERDE. En un cuadro donde la inflacion sube y el PIB baja, hay dos numeros que no retroceden: las exportaciones (USD 96.056M — record historico) y el superavit fiscal ($15,9 billones). Son los dos pilares de la estabilidad macro. El problema: ambos dependen de variables que Argentina no controla — precio de commodities, cosecha, y la disciplina fiscal que mantiene el gobierno.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IMPLICANCIAS. Cuatro acciones concretas. UNO: rehacer el forecast de inflacion con piso 30,5% y techo 33% — esta semana. DOS: cerrar coberturas cambiarias para Q4 — antes de que el TC se acerque al techo. TRES: evaluar refinanciamiento en pesos mientras TAMAR esta en 23,1% TNA. CUATRO: monitorear IPC mayo — si supera 2,8%, el escenario Top 10 (33%) gana probabilidad.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ESCENARIOS. Tres futuros posibles para H2 2026. Consolidacion (50%): IPC baja a 1,8-2%, el gobierno tiene razon, inflacion &lt;28%. Estancamiento inflacionario (35% — el mas probable segun el REM): IPC en 2,3-2,6% sin convergencia, inflacion 30-33%, relato vs datos. Alerta inflacionaria (15%): IPC supera 3%, Top 10 se confirma, BCRA sube tasas. La variable que diferencia los tres: el IPC de mayo y junio.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CIERRE. El REM de abril 2026 no es una crisis. Es una advertencia. 45 actores que apuestan con su reputacion movieron dos numeros en la misma semana: inflacion sube, PIB baja. El gobierno puede ignorarlo. Las empresas que planifican para sobrevivir, no. Informe completo, PDF y presentacion en kartal.com.ar.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743200" y="530352"/>
            <a:ext cx="3657600" cy="36576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822960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FFFFFF"/>
                </a:solidFill>
              </a:rPr>
              <a:t>EL MERCADO CORRIGE EL RELATO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700784"/>
            <a:ext cx="82296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5B91CC"/>
                </a:solidFill>
              </a:rPr>
              <a:t>REM BCRA Abril 2026: 45 Consultoras Suben la Inflacion y Bajan el PIB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139696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1">
                <a:solidFill>
                  <a:srgbClr val="2E6CB8"/>
                </a:solidFill>
              </a:rPr>
              <a:t>Primera revision al alza de inflacion en varios meses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2706624"/>
            <a:ext cx="1920240" cy="100584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2706624"/>
            <a:ext cx="1920240" cy="457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2779776"/>
            <a:ext cx="1920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1" i="0">
                <a:solidFill>
                  <a:srgbClr val="C0392B"/>
                </a:solidFill>
              </a:rPr>
              <a:t>30,5%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55264"/>
            <a:ext cx="19202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5B91CC"/>
                </a:solidFill>
              </a:rPr>
              <a:t>Inflacion 2026
(sube de 29,4%)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60320" y="2706624"/>
            <a:ext cx="1920240" cy="100584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560320" y="2706624"/>
            <a:ext cx="1920240" cy="457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560320" y="2779776"/>
            <a:ext cx="1920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1" i="0">
                <a:solidFill>
                  <a:srgbClr val="C0392B"/>
                </a:solidFill>
              </a:rPr>
              <a:t>33%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60320" y="3255264"/>
            <a:ext cx="19202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5B91CC"/>
                </a:solidFill>
              </a:rPr>
              <a:t>Top 10
Inflacion 2026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63440" y="2706624"/>
            <a:ext cx="1920240" cy="100584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663440" y="2706624"/>
            <a:ext cx="1920240" cy="45720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3440" y="2779776"/>
            <a:ext cx="1920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1" i="0">
                <a:solidFill>
                  <a:srgbClr val="E36C09"/>
                </a:solidFill>
              </a:rPr>
              <a:t>+2,8%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0" y="3255264"/>
            <a:ext cx="19202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5B91CC"/>
                </a:solidFill>
              </a:rPr>
              <a:t>PIB 2026
(baja -0,5 p.p.)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66559" y="2706624"/>
            <a:ext cx="1920240" cy="100584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766559" y="2706624"/>
            <a:ext cx="192024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66559" y="2779776"/>
            <a:ext cx="1920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1" i="0">
                <a:solidFill>
                  <a:srgbClr val="B8952A"/>
                </a:solidFill>
              </a:rPr>
              <a:t>$1.676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66559" y="3255264"/>
            <a:ext cx="19202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5B91CC"/>
                </a:solidFill>
              </a:rPr>
              <a:t>TC dic-2026
($/USD)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3858768"/>
            <a:ext cx="8229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</a:rPr>
              <a:t>KARTAL Consulting  |  Jueves 4 de Junio de 2026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82880" y="4850892"/>
            <a:ext cx="8778240" cy="2423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1" i="0">
                <a:solidFill>
                  <a:srgbClr val="B8952A"/>
                </a:solidFill>
              </a:rPr>
              <a:t>KARTAL Consulting  |  kartal.com.ar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46304"/>
            <a:ext cx="8412480" cy="40233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1" i="0">
                <a:solidFill>
                  <a:srgbClr val="C0392B"/>
                </a:solidFill>
              </a:rPr>
              <a:t>EL REM SUBE LA INFLACION 2026 POR PRIMERA VEZ EN MESES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548640"/>
            <a:ext cx="8412480" cy="36576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76656"/>
            <a:ext cx="822960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800" b="1" i="0">
                <a:solidFill>
                  <a:srgbClr val="B8952A"/>
                </a:solidFill>
              </a:rPr>
              <a:t>30,5%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139696"/>
            <a:ext cx="82296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 i="0">
                <a:solidFill>
                  <a:srgbClr val="FFFFFF"/>
                </a:solidFill>
              </a:rPr>
              <a:t>inflacion anual 2026 — consenso REM Abril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596896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1">
                <a:solidFill>
                  <a:srgbClr val="5B91CC"/>
                </a:solidFill>
              </a:rPr>
              <a:t>Sube desde 29,4% en el REM de Marzo. Primera revision al alza.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3072384"/>
            <a:ext cx="2011680" cy="100584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3108960"/>
            <a:ext cx="20116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36C09"/>
                </a:solidFill>
              </a:rPr>
              <a:t>29,4%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3602736"/>
            <a:ext cx="20116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5B91CC"/>
                </a:solidFill>
              </a:rPr>
              <a:t>REM
Marzo 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74720" y="3072384"/>
            <a:ext cx="2011680" cy="100584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474720" y="3108960"/>
            <a:ext cx="20116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C0392B"/>
                </a:solidFill>
              </a:rPr>
              <a:t>30,5%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74720" y="3602736"/>
            <a:ext cx="20116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5B91CC"/>
                </a:solidFill>
              </a:rPr>
              <a:t>REM
Abril 2026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35040" y="3072384"/>
            <a:ext cx="2011680" cy="100584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35040" y="3108960"/>
            <a:ext cx="20116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C0392B"/>
                </a:solidFill>
              </a:rPr>
              <a:t>33,0%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35040" y="3602736"/>
            <a:ext cx="20116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5B91CC"/>
                </a:solidFill>
              </a:rPr>
              <a:t>Top 10
Abril 2026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82880" y="4850892"/>
            <a:ext cx="8778240" cy="2423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1" i="1">
                <a:solidFill>
                  <a:srgbClr val="B8952A"/>
                </a:solidFill>
              </a:rPr>
              <a:t>"El mercado subio la inflacion. El gobierno todavia no lo anuncio."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46304"/>
            <a:ext cx="8412480" cy="40233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1" i="0">
                <a:solidFill>
                  <a:srgbClr val="B8952A"/>
                </a:solidFill>
              </a:rPr>
              <a:t>LOS QUE MAS SABEN VEN MAS INFLACION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548640"/>
            <a:ext cx="8412480" cy="36576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28600" y="694944"/>
            <a:ext cx="4160520" cy="3794760"/>
          </a:xfrm>
          <a:prstGeom prst="rect">
            <a:avLst/>
          </a:prstGeom>
          <a:solidFill>
            <a:srgbClr val="1A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20040" y="749808"/>
            <a:ext cx="397763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CONSENSO
(45 analistas)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1444752"/>
            <a:ext cx="3977639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E36C09"/>
                </a:solidFill>
              </a:rPr>
              <a:t>30,5%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040" y="2487168"/>
            <a:ext cx="3977639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5B91CC"/>
                </a:solidFill>
              </a:rPr>
              <a:t>inflacion anual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" y="2944368"/>
            <a:ext cx="397763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2E6CB8"/>
                </a:solidFill>
              </a:rPr>
              <a:t>Sube +1,1 p.p.
vs REM Marzo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54880" y="694944"/>
            <a:ext cx="4160520" cy="3794760"/>
          </a:xfrm>
          <a:prstGeom prst="rect">
            <a:avLst/>
          </a:prstGeom>
          <a:solidFill>
            <a:srgbClr val="2E07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846320" y="749808"/>
            <a:ext cx="3977639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TOP 10
(mejor track record)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46320" y="1444752"/>
            <a:ext cx="3977639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C0392B"/>
                </a:solidFill>
              </a:rPr>
              <a:t>33%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46320" y="2487168"/>
            <a:ext cx="3977639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5B91CC"/>
                </a:solidFill>
              </a:rPr>
              <a:t>inflacion anual 2026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46320" y="2944368"/>
            <a:ext cx="397763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C0392B"/>
                </a:solidFill>
              </a:rPr>
              <a:t>+2,5 p.p. sobre
el consenso general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82880" y="4850892"/>
            <a:ext cx="8778240" cy="2423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1" i="1">
                <a:solidFill>
                  <a:srgbClr val="B8952A"/>
                </a:solidFill>
              </a:rPr>
              <a:t>"El mercado subio la inflacion. El gobierno todavia no lo anuncio."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46304"/>
            <a:ext cx="8412480" cy="40233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1" i="0">
                <a:solidFill>
                  <a:srgbClr val="B8952A"/>
                </a:solidFill>
              </a:rPr>
              <a:t>INFLACION SUBE. PIB BAJA. AL MISMO TIEMPO.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548640"/>
            <a:ext cx="8412480" cy="36576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74320" y="713232"/>
            <a:ext cx="2011680" cy="361188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713232"/>
            <a:ext cx="2011680" cy="54864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804672"/>
            <a:ext cx="201168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C0392B"/>
                </a:solidFill>
              </a:rPr>
              <a:t>30,5%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481328"/>
            <a:ext cx="1828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inflacion 2026
SUBE +1,1 p.p.</a:t>
            </a:r>
          </a:p>
        </p:txBody>
      </p:sp>
      <p:sp>
        <p:nvSpPr>
          <p:cNvPr id="9" name="Rectangle 8"/>
          <p:cNvSpPr/>
          <p:nvPr/>
        </p:nvSpPr>
        <p:spPr>
          <a:xfrm>
            <a:off x="2468879" y="713232"/>
            <a:ext cx="2011680" cy="361188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468879" y="713232"/>
            <a:ext cx="2011680" cy="54864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468879" y="804672"/>
            <a:ext cx="201168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E36C09"/>
                </a:solidFill>
              </a:rPr>
              <a:t>+2,8%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60320" y="1481328"/>
            <a:ext cx="1828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PIB 2026
BAJA -0,5 p.p.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63440" y="713232"/>
            <a:ext cx="2011680" cy="361188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663440" y="713232"/>
            <a:ext cx="2011680" cy="54864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663440" y="804672"/>
            <a:ext cx="201168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E36C09"/>
                </a:solidFill>
              </a:rPr>
              <a:t>+0,3%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54879" y="1481328"/>
            <a:ext cx="1828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PIB Trim. I-26 s.e.
-1,0 p.p.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57999" y="713232"/>
            <a:ext cx="2011680" cy="361188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857999" y="713232"/>
            <a:ext cx="2011680" cy="54864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857999" y="804672"/>
            <a:ext cx="201168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E36C09"/>
                </a:solidFill>
              </a:rPr>
              <a:t>7,7%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49439" y="1481328"/>
            <a:ext cx="1828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Desocupacion Q1
+0,1 p.p.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5760" y="4261104"/>
            <a:ext cx="8412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5B91CC"/>
                </a:solidFill>
              </a:rPr>
              <a:t>Cuatro variables revisadas en la misma direccion: es la firma del ciclo estanflacionario.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82880" y="4850892"/>
            <a:ext cx="8778240" cy="2423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1" i="1">
                <a:solidFill>
                  <a:srgbClr val="B8952A"/>
                </a:solidFill>
              </a:rPr>
              <a:t>"El mercado subio la inflacion. El gobierno todavia no lo anuncio."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46304"/>
            <a:ext cx="8412480" cy="40233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1" i="0">
                <a:solidFill>
                  <a:srgbClr val="B8952A"/>
                </a:solidFill>
              </a:rPr>
              <a:t>EL DOLAR QUE EL MERCADO PROYECTA PARA DICIEMBRE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548640"/>
            <a:ext cx="8412480" cy="36576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76656"/>
            <a:ext cx="5029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200" b="1" i="0">
                <a:solidFill>
                  <a:srgbClr val="B8952A"/>
                </a:solidFill>
              </a:rPr>
              <a:t>$1.676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77840" y="804672"/>
            <a:ext cx="3291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/USD
Diciembre 2026
(consenso REM)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2249424"/>
            <a:ext cx="2011680" cy="150876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2304288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B8952A"/>
                </a:solidFill>
              </a:rPr>
              <a:t>$1.410/USD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2871216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B91CC"/>
                </a:solidFill>
              </a:rPr>
              <a:t>Mayo 2026
(actual)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68879" y="2249424"/>
            <a:ext cx="2011680" cy="150876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560320" y="2304288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B8952A"/>
                </a:solidFill>
              </a:rPr>
              <a:t>+18,9%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60320" y="2871216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B91CC"/>
                </a:solidFill>
              </a:rPr>
              <a:t>Suba
mayo-dic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63440" y="2249424"/>
            <a:ext cx="2011680" cy="150876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754879" y="2304288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B8952A"/>
                </a:solidFill>
              </a:rPr>
              <a:t>$1.764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54879" y="2871216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B91CC"/>
                </a:solidFill>
              </a:rPr>
              <a:t>Techo
de banda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7999" y="2249424"/>
            <a:ext cx="2011680" cy="150876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949439" y="2304288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B8952A"/>
                </a:solidFill>
              </a:rPr>
              <a:t>$1.611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49439" y="2871216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B91CC"/>
                </a:solidFill>
              </a:rPr>
              <a:t>Top 10
dic-2026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3858768"/>
            <a:ext cx="84124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5B91CC"/>
                </a:solidFill>
              </a:rPr>
              <a:t>El TC proyectado esta dentro de la banda, pero +18,9% en 7 meses deja solo 5% de margen al techo.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82880" y="4850892"/>
            <a:ext cx="8778240" cy="2423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1" i="1">
                <a:solidFill>
                  <a:srgbClr val="B8952A"/>
                </a:solidFill>
              </a:rPr>
              <a:t>"El mercado subio la inflacion. El gobierno todavia no lo anuncio."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46304"/>
            <a:ext cx="8412480" cy="40233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1" i="0">
                <a:solidFill>
                  <a:srgbClr val="B8952A"/>
                </a:solidFill>
              </a:rPr>
              <a:t>EL UNICO NUMERO QUE NO RETROCEDE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548640"/>
            <a:ext cx="8412480" cy="36576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76656"/>
            <a:ext cx="82296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600" b="1" i="0">
                <a:solidFill>
                  <a:srgbClr val="27AE60"/>
                </a:solidFill>
              </a:rPr>
              <a:t>USD 96.056M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993392"/>
            <a:ext cx="82296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FFFF"/>
                </a:solidFill>
              </a:rPr>
              <a:t>exportaciones proyectadas 2026 — proyeccion record historico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2578608"/>
            <a:ext cx="2560320" cy="126187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633472"/>
            <a:ext cx="237744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7AE60"/>
                </a:solidFill>
              </a:rPr>
              <a:t>USD 79.550M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163824"/>
            <a:ext cx="23774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B91CC"/>
                </a:solidFill>
              </a:rPr>
              <a:t>Importaciones
proyectadas 2026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91840" y="2578608"/>
            <a:ext cx="2560320" cy="126187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83280" y="2633472"/>
            <a:ext cx="237744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7AE60"/>
                </a:solidFill>
              </a:rPr>
              <a:t>+USD 16.506M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83280" y="3163824"/>
            <a:ext cx="23774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B91CC"/>
                </a:solidFill>
              </a:rPr>
              <a:t>Saldo comercial
positivo 2026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26480" y="2578608"/>
            <a:ext cx="2560320" cy="126187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217920" y="2633472"/>
            <a:ext cx="237744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7AE60"/>
                </a:solidFill>
              </a:rPr>
              <a:t>$15,9 bill.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17920" y="3163824"/>
            <a:ext cx="23774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B91CC"/>
                </a:solidFill>
              </a:rPr>
              <a:t>Superavit fiscal
proyectado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3931920"/>
            <a:ext cx="84124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1">
                <a:solidFill>
                  <a:srgbClr val="5B91CC"/>
                </a:solidFill>
              </a:rPr>
              <a:t>El sector externo y el fiscal son los unicos pilares sin revision a la baja. Ambos dependen de variables que Argentina no controla.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82880" y="4850892"/>
            <a:ext cx="8778240" cy="2423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1" i="1">
                <a:solidFill>
                  <a:srgbClr val="B8952A"/>
                </a:solidFill>
              </a:rPr>
              <a:t>"El mercado subio la inflacion. El gobierno todavia no lo anuncio."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46304"/>
            <a:ext cx="8412480" cy="40233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1" i="0">
                <a:solidFill>
                  <a:srgbClr val="B8952A"/>
                </a:solidFill>
              </a:rPr>
              <a:t>LO QUE ESTO IMPLICA PARA TU EMPRESA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548640"/>
            <a:ext cx="8412480" cy="36576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74320" y="694944"/>
            <a:ext cx="2011680" cy="3822191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694944"/>
            <a:ext cx="2011680" cy="347472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713232"/>
            <a:ext cx="20116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</a:rPr>
              <a:t>URGENTE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115568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</a:rPr>
              <a:t>Rehacer forecast
inflacion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1737360"/>
            <a:ext cx="1828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B91CC"/>
                </a:solidFill>
              </a:rPr>
              <a:t>Piso 30,5% — techo 33%
Si usas &lt;30% estas desactualizado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68879" y="694944"/>
            <a:ext cx="2011680" cy="3822191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468879" y="694944"/>
            <a:ext cx="2011680" cy="347472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468879" y="713232"/>
            <a:ext cx="20116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</a:rPr>
              <a:t>PROXIMAS 4W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60320" y="1115568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</a:rPr>
              <a:t>Coberturas TC
para Q4 2026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60320" y="1737360"/>
            <a:ext cx="1828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B91CC"/>
                </a:solidFill>
              </a:rPr>
              <a:t>$1.676/USD en diciembre
+18,9% desde mayo actual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63440" y="694944"/>
            <a:ext cx="2011680" cy="3822191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663440" y="694944"/>
            <a:ext cx="2011680" cy="3474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3440" y="713232"/>
            <a:ext cx="20116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</a:rPr>
              <a:t>ESTA SEMANA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54879" y="1115568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</a:rPr>
              <a:t>Ventana de refinanciamiento
en pesos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54879" y="1737360"/>
            <a:ext cx="1828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B91CC"/>
                </a:solidFill>
              </a:rPr>
              <a:t>TAMAR 23,1% TNA
Se cierra si inflacion sigue subiendo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7999" y="694944"/>
            <a:ext cx="2011680" cy="3822191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7999" y="694944"/>
            <a:ext cx="2011680" cy="347472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857999" y="713232"/>
            <a:ext cx="20116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</a:rPr>
              <a:t>MONITOREAR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49439" y="1115568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</a:rPr>
              <a:t>IPC mayo
(INDEC ~15 jun)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49439" y="1737360"/>
            <a:ext cx="1828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B91CC"/>
                </a:solidFill>
              </a:rPr>
              <a:t>Si &gt;2,8%, activar
escenario Top 10 (33%)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82880" y="4850892"/>
            <a:ext cx="8778240" cy="2423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1" i="1">
                <a:solidFill>
                  <a:srgbClr val="B8952A"/>
                </a:solidFill>
              </a:rPr>
              <a:t>"El mercado subio la inflacion. El gobierno todavia no lo anuncio."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46304"/>
            <a:ext cx="8412480" cy="40233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1" i="0">
                <a:solidFill>
                  <a:srgbClr val="B8952A"/>
                </a:solidFill>
              </a:rPr>
              <a:t>TRES ESCENARIOS PARA H2 2026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548640"/>
            <a:ext cx="8412480" cy="36576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74320" y="694944"/>
            <a:ext cx="2743200" cy="3749039"/>
          </a:xfrm>
          <a:prstGeom prst="rect">
            <a:avLst/>
          </a:prstGeom>
          <a:solidFill>
            <a:srgbClr val="0D2E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694944"/>
            <a:ext cx="2743200" cy="402336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713232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CONSOLIDACION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4048" y="1170432"/>
            <a:ext cx="2523744" cy="841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</a:rPr>
              <a:t>IPC baja a 1,8-2%
mensual en H2.
Consensus: factible.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" y="2066543"/>
            <a:ext cx="2523744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7AE60"/>
                </a:solidFill>
              </a:rPr>
              <a:t>Inflacion &lt;28%.
PIB +3%.
TC lejos del techo.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" y="2926080"/>
            <a:ext cx="2743200" cy="36576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4320" y="2999232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27AE60"/>
                </a:solidFill>
              </a:rPr>
              <a:t>PROBABLE
50%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46120" y="694944"/>
            <a:ext cx="2743200" cy="3749039"/>
          </a:xfrm>
          <a:prstGeom prst="rect">
            <a:avLst/>
          </a:prstGeom>
          <a:solidFill>
            <a:srgbClr val="2E1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246120" y="694944"/>
            <a:ext cx="2743200" cy="402336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246120" y="713232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ESTANCAMIENTO
INFLACIONARIO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55848" y="1170432"/>
            <a:ext cx="2523744" cy="841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</a:rPr>
              <a:t>IPC se estabiliza
en 2,3-2,6%.
Relato vs datos.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55848" y="2066543"/>
            <a:ext cx="2523744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E36C09"/>
                </a:solidFill>
              </a:rPr>
              <a:t>Inflacion 30-33%.
PIB +2-2,5%.
Mercado vs gobierno.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46120" y="2926080"/>
            <a:ext cx="2743200" cy="36576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246120" y="2999232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E36C09"/>
                </a:solidFill>
              </a:rPr>
              <a:t>MAS PROBABLE
35%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17920" y="694944"/>
            <a:ext cx="2743200" cy="3749039"/>
          </a:xfrm>
          <a:prstGeom prst="rect">
            <a:avLst/>
          </a:prstGeom>
          <a:solidFill>
            <a:srgbClr val="2E05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17920" y="694944"/>
            <a:ext cx="2743200" cy="402336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17920" y="713232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ALERTA
INFLACIONARIA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27648" y="1170432"/>
            <a:ext cx="2523744" cy="841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</a:rPr>
              <a:t>IPC supera 3%.
Top 10 se confirma.
BCRA sube tasas.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27648" y="2066543"/>
            <a:ext cx="2523744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0392B"/>
                </a:solidFill>
              </a:rPr>
              <a:t>Inflacion 33-35%+.
Mora y consumo bajan.
TC presiona techo.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217920" y="2926080"/>
            <a:ext cx="2743200" cy="36576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217920" y="2999232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C0392B"/>
                </a:solidFill>
              </a:rPr>
              <a:t>POSIBLE
15%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82880" y="4850892"/>
            <a:ext cx="8778240" cy="2423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1" i="1">
                <a:solidFill>
                  <a:srgbClr val="B8952A"/>
                </a:solidFill>
              </a:rPr>
              <a:t>"El mercado subio la inflacion. El gobierno todavia no lo anuncio."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402336"/>
            <a:ext cx="8046720" cy="36576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512064"/>
            <a:ext cx="804672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1" i="1">
                <a:solidFill>
                  <a:srgbClr val="FFFFFF"/>
                </a:solidFill>
              </a:rPr>
              <a:t>"El REM no pronostica el futuro.
Pero cuando 45 actores que apuestan
con su reputacion mueven sus numeros
en la misma direccion,
ignorarlo es una decision, no una omision."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0" y="2962656"/>
            <a:ext cx="2743200" cy="36576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3072384"/>
            <a:ext cx="8046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1">
                <a:solidFill>
                  <a:srgbClr val="B8952A"/>
                </a:solidFill>
              </a:rPr>
              <a:t>Agop Karagoz - Director, Kartal Consulting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493008"/>
            <a:ext cx="80467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5B91CC"/>
                </a:solidFill>
              </a:rPr>
              <a:t>Informe completo, PDF y descarga gratuita: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822191"/>
            <a:ext cx="8046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B8952A"/>
                </a:solidFill>
              </a:rPr>
              <a:t>kartal.com.ar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82880" y="4850892"/>
            <a:ext cx="8778240" cy="2423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1" i="0">
                <a:solidFill>
                  <a:srgbClr val="B8952A"/>
                </a:solidFill>
              </a:rPr>
              <a:t>KARTAL Consulting  |  kartal.com.ar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