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- HOOK: El salario minimo argentino cayo 39.3% en terminos reales — desde noviembre 2023.</a:t>
            </a:r>
          </a:p>
          <a:p>
            <a:r>
              <a:t>- CONTEXTO: Mientras el EMAE sube 5.5%, el trabajador promedio tiene menos poder de compra que en 2001.</a:t>
            </a:r>
          </a:p>
          <a:p>
            <a:r>
              <a:t>- BAJADA: Este informe cuantifica la brecha entre el rebote macro y el bolsillo real.</a:t>
            </a:r>
          </a:p>
          <a:p>
            <a:r>
              <a:t>- CONSECUENCIA: Empresas que ignoren esta brecha toman decisiones salariales y comerciales a ciegas.</a:t>
            </a:r>
          </a:p>
          <a:p>
            <a:r>
              <a:t>- FRASE VIRAL: «La economia crece al 5,5% y el salario vale menos que en 2001: la trampa del rebote sin distribucion»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- HOOK: -39.3% real desde noviembre 2023 — el mayor derrumbe del poder adquisitivo en un ciclo reciente.</a:t>
            </a:r>
          </a:p>
          <a:p>
            <a:r>
              <a:t>- CONTEXTO: El salario minimo ya vale menos que durante la crisis de 2001. No es una metafora: son pesos constantes.</a:t>
            </a:r>
          </a:p>
          <a:p>
            <a:r>
              <a:t>- BAJADA: Solo 3 gremios en todo el pais lograron superar la inflacion en el ultimo ano. Todos ligados a sectores exportadores.</a:t>
            </a:r>
          </a:p>
          <a:p>
            <a:r>
              <a:t>- CONSECUENCIA: El mercado interno se contrae mientras la macro celebra. Es una contradiccion insostenible.</a:t>
            </a:r>
          </a:p>
          <a:p>
            <a:r>
              <a:t>- FRASE VIRAL: «La economia crece al 5,5% y el salario vale menos que en 2001: la trampa del rebote sin distribucion»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- HOOK: Para recuperar el nivel historico de 2011, el salario minimo deberia triplicarse — de $357.800 a $1.838.000.</a:t>
            </a:r>
          </a:p>
          <a:p>
            <a:r>
              <a:t>- CONTEXTO: Estudio UBA-CONICET publicado el 10 de junio 2026. No es opinion politica: es aritmetica de pesos constantes.</a:t>
            </a:r>
          </a:p>
          <a:p>
            <a:r>
              <a:t>- BAJADA: El salario minimo ya esta por debajo del nivel de 2001. 25 anos de historia borrados.</a:t>
            </a:r>
          </a:p>
          <a:p>
            <a:r>
              <a:t>- CONSECUENCIA: Cualquier empresa que venda a consumidores de ingreso bajo y medio enfrenta un mercado que se contrae.</a:t>
            </a:r>
          </a:p>
          <a:p>
            <a:r>
              <a:t>- FRASE VIRAL: «La economia crece al 5,5% y el salario vale menos que en 2001: la trampa del rebote sin distribucion»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- HOOK: 6 numeros que resumen la crisis salarial argentina en 2026.</a:t>
            </a:r>
          </a:p>
          <a:p>
            <a:r>
              <a:t>- CONTEXTO: El rebote macro (+5.5% EMAE) y el desplome salarial (-39.3%) coexisten en el mismo pais.</a:t>
            </a:r>
          </a:p>
          <a:p>
            <a:r>
              <a:t>- BAJADA: La brecha formal/informal llego al 124% — no por mejora del informal sino por deterioro del formal.</a:t>
            </a:r>
          </a:p>
          <a:p>
            <a:r>
              <a:t>- CONSECUENCIA: Quienes toman decisiones salariales sin este mapa, operan a ciegas.</a:t>
            </a:r>
          </a:p>
          <a:p>
            <a:r>
              <a:t>- FRASE VIRAL: «La economia crece al 5,5% y el salario vale menos que en 2001: la trampa del rebote sin distribucion»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- HOOK: El salario minimo real en pesos constantes de abril 2026 — desde su pico de 2011 hasta hoy.</a:t>
            </a:r>
          </a:p>
          <a:p>
            <a:r>
              <a:t>- CONTEXTO: La linea de 2001 como referencia: el salario actual ya esta por debajo de ese piso historico.</a:t>
            </a:r>
          </a:p>
          <a:p>
            <a:r>
              <a:t>- BAJADA: La tendencia es descendente con todos los gobiernos. No es un fenomeno de un solo partido.</a:t>
            </a:r>
          </a:p>
          <a:p>
            <a:r>
              <a:t>- CONSECUENCIA: Sin reformas estructurales, el deterioro continua. El rebote macro no alcanza para revertirlo.</a:t>
            </a:r>
          </a:p>
          <a:p>
            <a:r>
              <a:t>- FRASE VIRAL: «La economia crece al 5,5% y el salario vale menos que en 2001: la trampa del rebote sin distribucion»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- HOOK: Petroleo +18.5%, mineria +14.2%. Manufactura -8.7%, comercio -7%, salario minimo -39.3%.</a:t>
            </a:r>
          </a:p>
          <a:p>
            <a:r>
              <a:t>- CONTEXTO: La economia esta partida en dos: sectores dolarizados/exportadores recuperan, el resto cae.</a:t>
            </a:r>
          </a:p>
          <a:p>
            <a:r>
              <a:t>- BAJADA: La linea punteada es la inflacion: +32.8%. Solo 3 sectores la superaron.</a:t>
            </a:r>
          </a:p>
          <a:p>
            <a:r>
              <a:t>- CONSECUENCIA: El talento migra hacia sectores ganadores. Las empresas perdedoras compiten por talento en desventaja.</a:t>
            </a:r>
          </a:p>
          <a:p>
            <a:r>
              <a:t>- FRASE VIRAL: «La economia crece al 5,5% y el salario vale menos que en 2001: la trampa del rebote sin distribucion»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- HOOK: 4 impactos concretos para cualquier empresa argentina que tenga empleados o venda al mercado interno.</a:t>
            </a:r>
          </a:p>
          <a:p>
            <a:r>
              <a:t>- CONTEXTO: La brecha salarial no es un problema social abstracto — tiene efectos directos sobre costos, retencion y demanda.</a:t>
            </a:r>
          </a:p>
          <a:p>
            <a:r>
              <a:t>- BAJADA: El mercado masivo se contrae mientras la macro crece. Las empresas que no ajusten su mix de ventas perderan participacion.</a:t>
            </a:r>
          </a:p>
          <a:p>
            <a:r>
              <a:t>- CONSECUENCIA: Q3 2026 es la ventana critica para acordar paritarias. Quien llegue tarde paga mas por menos.</a:t>
            </a:r>
          </a:p>
          <a:p>
            <a:r>
              <a:t>- FRASE VIRAL: «La economia crece al 5,5% y el salario vale menos que en 2001: la trampa del rebote sin distribucion»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- HOOK: 3 escenarios posibles para el segundo semestre 2026. El base es estancamiento (55% probabilidad).</a:t>
            </a:r>
          </a:p>
          <a:p>
            <a:r>
              <a:t>- CONTEXTO: La variable clave es la resolucion paritaria de Q3 y la decision del CNEPSMVM sobre el SMVM.</a:t>
            </a:r>
          </a:p>
          <a:p>
            <a:r>
              <a:t>- BAJADA: En el escenario de crisis, la conflictividad laboral puede impactar cadenas de abastecimiento.</a:t>
            </a:r>
          </a:p>
          <a:p>
            <a:r>
              <a:t>- CONSECUENCIA: Planificar para el escenario base pero protegerse del escenario adverso: clausulas gatillo y retencion de talento clave.</a:t>
            </a:r>
          </a:p>
          <a:p>
            <a:r>
              <a:t>- FRASE VIRAL: «La economia crece al 5,5% y el salario vale menos que en 2001: la trampa del rebote sin distribucion»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- HOOK: 5 ideas que resumen todo el informe. Cada una es un argumento de accion.</a:t>
            </a:r>
          </a:p>
          <a:p>
            <a:r>
              <a:t>- CONTEXTO: La trampa del rebote sin distribucion: la macro crece pero el salario real cae.</a:t>
            </a:r>
          </a:p>
          <a:p>
            <a:r>
              <a:t>- BAJADA: Sin estrategia salarial para Q3 2026, las empresas de mercado interno operan en modo reactivo.</a:t>
            </a:r>
          </a:p>
          <a:p>
            <a:r>
              <a:t>- CONSECUENCIA: Los que se adelantan a las paritarias tienen ventaja en retencion y en costos.</a:t>
            </a:r>
          </a:p>
          <a:p>
            <a:r>
              <a:t>- FRASE VIRAL: «La economia crece al 5,5% y el salario vale menos que en 2001: la trampa del rebote sin distribucion»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1.png"/><Relationship Id="rId4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1.png"/><Relationship Id="rId4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960120"/>
            <a:ext cx="8412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600" b="1" i="0">
                <a:solidFill>
                  <a:srgbClr val="FFFFFF"/>
                </a:solidFill>
                <a:latin typeface="Arial"/>
              </a:rPr>
              <a:t>EL SALARIO QUE NO LLEGA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0" y="2560320"/>
            <a:ext cx="4572000" cy="54864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320040" y="2697480"/>
            <a:ext cx="84124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 i="0">
                <a:solidFill>
                  <a:srgbClr val="5B91CC"/>
                </a:solidFill>
                <a:latin typeface="Arial"/>
              </a:rPr>
              <a:t>Macro en alza, bolsillo en caida: Argentina 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0040" y="3383280"/>
            <a:ext cx="841248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0" b="1" i="0">
                <a:solidFill>
                  <a:srgbClr val="B8952A"/>
                </a:solidFill>
                <a:latin typeface="Arial"/>
              </a:rPr>
              <a:t>-39.3%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0040" y="4617720"/>
            <a:ext cx="8412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0" i="0">
                <a:solidFill>
                  <a:srgbClr val="5B91CC"/>
                </a:solidFill>
                <a:latin typeface="Arial"/>
              </a:rPr>
              <a:t>caida del salario minimo real desde noviembre 2023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0040" y="5212080"/>
            <a:ext cx="8412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B8952A"/>
                </a:solidFill>
                <a:latin typeface="Arial"/>
              </a:rPr>
              <a:t>ESTRATEGIA  ·  DECISION  ·  EJECUCION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0040" y="5650992"/>
            <a:ext cx="8412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2E6CB8"/>
                </a:solidFill>
                <a:latin typeface="Arial"/>
              </a:rPr>
              <a:t>KARTAL Consulting | Viernes 12 de Junio de 2026</a:t>
            </a:r>
          </a:p>
        </p:txBody>
      </p:sp>
      <p:pic>
        <p:nvPicPr>
          <p:cNvPr id="11" name="Picture 10" descr="Kartal_Logo_tran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6679" y="91440"/>
            <a:ext cx="1261872" cy="530352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419088"/>
            <a:ext cx="9144000" cy="438912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37160" y="6455664"/>
            <a:ext cx="8686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1" i="1">
                <a:solidFill>
                  <a:srgbClr val="B8952A"/>
                </a:solidFill>
                <a:latin typeface="Arial"/>
              </a:rPr>
              <a:t>«La economia crece al 5,5% y el salario vale menos que en 2001: la trampa del rebote sin distribucion»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389120" cy="685800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" y="731520"/>
            <a:ext cx="420624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200" b="1" i="0">
                <a:solidFill>
                  <a:srgbClr val="B8952A"/>
                </a:solidFill>
                <a:latin typeface="Arial"/>
              </a:rPr>
              <a:t>-39.3%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" y="2834640"/>
            <a:ext cx="42062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900" b="0" i="0">
                <a:solidFill>
                  <a:srgbClr val="5B91CC"/>
                </a:solidFill>
                <a:latin typeface="Arial"/>
              </a:rPr>
              <a:t>caida real del
salario minimo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" y="3703320"/>
            <a:ext cx="42062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1">
                <a:solidFill>
                  <a:srgbClr val="2E6CB8"/>
                </a:solidFill>
                <a:latin typeface="Arial"/>
              </a:rPr>
              <a:t>noviembre 2023 a abril 2026</a:t>
            </a:r>
          </a:p>
        </p:txBody>
      </p:sp>
      <p:sp>
        <p:nvSpPr>
          <p:cNvPr id="7" name="Rectangle 6"/>
          <p:cNvSpPr/>
          <p:nvPr/>
        </p:nvSpPr>
        <p:spPr>
          <a:xfrm>
            <a:off x="4389120" y="228600"/>
            <a:ext cx="54864" cy="626364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617720" y="274320"/>
            <a:ext cx="429768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17253D"/>
                </a:solidFill>
                <a:latin typeface="Arial"/>
              </a:rPr>
              <a:t>EL NUMERO QUE
ROmPE EL RELATO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17720" y="1737360"/>
            <a:ext cx="42976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350" b="0">
                <a:solidFill>
                  <a:srgbClr val="C00000"/>
                </a:solidFill>
                <a:latin typeface="Arial"/>
              </a:rPr>
              <a:t>  Vale menos que en 2001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17720" y="2212848"/>
            <a:ext cx="42976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350" b="0">
                <a:solidFill>
                  <a:srgbClr val="C00000"/>
                </a:solidFill>
                <a:latin typeface="Arial"/>
              </a:rPr>
              <a:t>  Necesita triplicarse para recuperar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17720" y="2688336"/>
            <a:ext cx="42976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350" b="0">
                <a:solidFill>
                  <a:srgbClr val="E36C09"/>
                </a:solidFill>
                <a:latin typeface="Arial"/>
              </a:rPr>
              <a:t>  Solo 3 gremios lo superaron en 1 ano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17720" y="3163824"/>
            <a:ext cx="42976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350" b="0">
                <a:solidFill>
                  <a:srgbClr val="C00000"/>
                </a:solidFill>
                <a:latin typeface="Arial"/>
              </a:rPr>
              <a:t>  304.000 empleos formales perdidos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17720" y="3639312"/>
            <a:ext cx="42976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350" b="1">
                <a:solidFill>
                  <a:srgbClr val="17253D"/>
                </a:solidFill>
                <a:latin typeface="Arial"/>
              </a:rPr>
              <a:t>  EMAE: +5.5%  —  Salario: -39.3%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17720" y="5047488"/>
            <a:ext cx="4297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AAAAAA"/>
                </a:solidFill>
                <a:latin typeface="Arial"/>
              </a:rPr>
              <a:t>Fuente: UBA-CONICET / MTEySS, jun 2026</a:t>
            </a:r>
          </a:p>
        </p:txBody>
      </p:sp>
      <p:pic>
        <p:nvPicPr>
          <p:cNvPr id="15" name="Picture 14" descr="Kartal_Logo_tran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6679" y="91440"/>
            <a:ext cx="1261872" cy="530352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419088"/>
            <a:ext cx="9144000" cy="438912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37160" y="6455664"/>
            <a:ext cx="8686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1" i="1">
                <a:solidFill>
                  <a:srgbClr val="B8952A"/>
                </a:solidFill>
                <a:latin typeface="Arial"/>
              </a:rPr>
              <a:t>«La economia crece al 5,5% y el salario vale menos que en 2001: la trampa del rebote sin distribucion»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28600" y="164592"/>
            <a:ext cx="8686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1" i="0">
                <a:solidFill>
                  <a:srgbClr val="FFFFFF"/>
                </a:solidFill>
                <a:latin typeface="Arial"/>
              </a:rPr>
              <a:t>CUANTO FALTA PARA RECUPERAR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0" y="960120"/>
            <a:ext cx="3657600" cy="4572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320040" y="1170432"/>
            <a:ext cx="2651760" cy="2286000"/>
          </a:xfrm>
          <a:prstGeom prst="rect">
            <a:avLst/>
          </a:prstGeom>
          <a:solidFill>
            <a:srgbClr val="441010"/>
          </a:solidFill>
          <a:ln>
            <a:noFill/>
          </a:ln>
          <a:effectLst>
            <a:outerShdw blurRad="45000" dist="30000" dir="5400000" algn="tl" rotWithShape="0">
              <a:srgbClr val="000000">
                <a:alpha val="3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11479" y="1261872"/>
            <a:ext cx="24688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1" i="0">
                <a:solidFill>
                  <a:srgbClr val="C00000"/>
                </a:solidFill>
                <a:latin typeface="Arial"/>
              </a:rPr>
              <a:t>$357.800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79" y="2377440"/>
            <a:ext cx="24688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5B91CC"/>
                </a:solidFill>
                <a:latin typeface="Arial"/>
              </a:rPr>
              <a:t>Salario minimo HOY
(abril 2026)</a:t>
            </a:r>
          </a:p>
        </p:txBody>
      </p:sp>
      <p:sp>
        <p:nvSpPr>
          <p:cNvPr id="8" name="Rectangle 7"/>
          <p:cNvSpPr/>
          <p:nvPr/>
        </p:nvSpPr>
        <p:spPr>
          <a:xfrm>
            <a:off x="3172968" y="1170432"/>
            <a:ext cx="2651760" cy="2286000"/>
          </a:xfrm>
          <a:prstGeom prst="rect">
            <a:avLst/>
          </a:prstGeom>
          <a:solidFill>
            <a:srgbClr val="2A2206"/>
          </a:solidFill>
          <a:ln>
            <a:noFill/>
          </a:ln>
          <a:effectLst>
            <a:outerShdw blurRad="45000" dist="30000" dir="5400000" algn="tl" rotWithShape="0">
              <a:srgbClr val="000000">
                <a:alpha val="3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264408" y="1261872"/>
            <a:ext cx="24688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1" i="0">
                <a:solidFill>
                  <a:srgbClr val="B8952A"/>
                </a:solidFill>
                <a:latin typeface="Arial"/>
              </a:rPr>
              <a:t>$1.838.000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64408" y="2377440"/>
            <a:ext cx="24688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5B91CC"/>
                </a:solidFill>
                <a:latin typeface="Arial"/>
              </a:rPr>
              <a:t>Necesario para
recuperar nivel historico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025896" y="1170432"/>
            <a:ext cx="2651760" cy="2286000"/>
          </a:xfrm>
          <a:prstGeom prst="rect">
            <a:avLst/>
          </a:prstGeom>
          <a:solidFill>
            <a:srgbClr val="17253D"/>
          </a:solidFill>
          <a:ln>
            <a:noFill/>
          </a:ln>
          <a:effectLst>
            <a:outerShdw blurRad="45000" dist="30000" dir="5400000" algn="tl" rotWithShape="0">
              <a:srgbClr val="000000">
                <a:alpha val="3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117336" y="1261872"/>
            <a:ext cx="24688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1" i="0">
                <a:solidFill>
                  <a:srgbClr val="FFFFFF"/>
                </a:solidFill>
                <a:latin typeface="Arial"/>
              </a:rPr>
              <a:t>x 3.0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17336" y="2377440"/>
            <a:ext cx="24688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5B91CC"/>
                </a:solidFill>
                <a:latin typeface="Arial"/>
              </a:rPr>
              <a:t>Multiplicador
requerido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3611880"/>
            <a:ext cx="84124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5B91CC"/>
                </a:solidFill>
                <a:latin typeface="Arial"/>
              </a:rPr>
              <a:t>El pico historico del salario minimo fue en septiembre 2011: $1.059.903 (en pesos de abril 2026).
Desde ese maximo, la caida acumulada es del 66% — independientemente del signo politico de cada gobierno.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5760" y="4526280"/>
            <a:ext cx="8412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 i="1">
                <a:solidFill>
                  <a:srgbClr val="2E6CB8"/>
                </a:solidFill>
                <a:latin typeface="Arial"/>
              </a:rPr>
              <a:t>UBA-CONICET, junio 2026 | Fuente: MTEySS / Elaboracion propia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200400" y="4956048"/>
            <a:ext cx="2743200" cy="475488"/>
          </a:xfrm>
          <a:prstGeom prst="rect">
            <a:avLst/>
          </a:prstGeom>
          <a:solidFill>
            <a:srgbClr val="B8952A"/>
          </a:solidFill>
          <a:ln>
            <a:noFill/>
          </a:ln>
          <a:effectLst>
            <a:outerShdw blurRad="45000" dist="30000" dir="5400000" algn="tl" rotWithShape="0">
              <a:srgbClr val="000000">
                <a:alpha val="3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200400" y="4983480"/>
            <a:ext cx="27432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50" b="1" i="0">
                <a:solidFill>
                  <a:srgbClr val="17253D"/>
                </a:solidFill>
                <a:latin typeface="Arial"/>
              </a:rPr>
              <a:t>VALE MENOS QUE EN 2001</a:t>
            </a:r>
          </a:p>
        </p:txBody>
      </p:sp>
      <p:pic>
        <p:nvPicPr>
          <p:cNvPr id="18" name="Picture 17" descr="Kartal_Logo_tran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6679" y="91440"/>
            <a:ext cx="1261872" cy="530352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0" y="6419088"/>
            <a:ext cx="9144000" cy="438912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37160" y="6455664"/>
            <a:ext cx="8686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1" i="1">
                <a:solidFill>
                  <a:srgbClr val="B8952A"/>
                </a:solidFill>
                <a:latin typeface="Arial"/>
              </a:rPr>
              <a:t>«La economia crece al 5,5% y el salario vale menos que en 2001: la trampa del rebote sin distribucion»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82880" y="109728"/>
            <a:ext cx="877824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FFFFFF"/>
                </a:solidFill>
                <a:latin typeface="Arial"/>
              </a:rPr>
              <a:t>EL MAPA COMPLETO DEL DESASTRE SALARIAL</a:t>
            </a:r>
          </a:p>
        </p:txBody>
      </p:sp>
      <p:sp>
        <p:nvSpPr>
          <p:cNvPr id="5" name="Rectangle 4"/>
          <p:cNvSpPr/>
          <p:nvPr/>
        </p:nvSpPr>
        <p:spPr>
          <a:xfrm>
            <a:off x="201168" y="960120"/>
            <a:ext cx="2514600" cy="2148840"/>
          </a:xfrm>
          <a:prstGeom prst="rect">
            <a:avLst/>
          </a:prstGeom>
          <a:solidFill>
            <a:srgbClr val="441010"/>
          </a:solidFill>
          <a:ln>
            <a:noFill/>
          </a:ln>
          <a:effectLst>
            <a:outerShdw blurRad="45000" dist="30000" dir="5400000" algn="tl" rotWithShape="0">
              <a:srgbClr val="000000">
                <a:alpha val="3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74320" y="1069848"/>
            <a:ext cx="2368296" cy="1031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C00000"/>
                </a:solidFill>
                <a:latin typeface="Arial"/>
              </a:rPr>
              <a:t>-39.3%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6032" y="2034540"/>
            <a:ext cx="2404872" cy="9025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 i="0">
                <a:solidFill>
                  <a:srgbClr val="5B91CC"/>
                </a:solidFill>
                <a:latin typeface="Arial"/>
              </a:rPr>
              <a:t>Caida real
sal. minimo vs nov'23</a:t>
            </a:r>
          </a:p>
        </p:txBody>
      </p:sp>
      <p:sp>
        <p:nvSpPr>
          <p:cNvPr id="8" name="Rectangle 7"/>
          <p:cNvSpPr/>
          <p:nvPr/>
        </p:nvSpPr>
        <p:spPr>
          <a:xfrm>
            <a:off x="3246120" y="960120"/>
            <a:ext cx="2514600" cy="2148840"/>
          </a:xfrm>
          <a:prstGeom prst="rect">
            <a:avLst/>
          </a:prstGeom>
          <a:solidFill>
            <a:srgbClr val="3A0A0A"/>
          </a:solidFill>
          <a:ln>
            <a:noFill/>
          </a:ln>
          <a:effectLst>
            <a:outerShdw blurRad="45000" dist="30000" dir="5400000" algn="tl" rotWithShape="0">
              <a:srgbClr val="000000">
                <a:alpha val="3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319272" y="1069848"/>
            <a:ext cx="2368296" cy="1031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C00000"/>
                </a:solidFill>
                <a:latin typeface="Arial"/>
              </a:rPr>
              <a:t>-66%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00984" y="2034540"/>
            <a:ext cx="2404872" cy="9025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 i="0">
                <a:solidFill>
                  <a:srgbClr val="5B91CC"/>
                </a:solidFill>
                <a:latin typeface="Arial"/>
              </a:rPr>
              <a:t>Desde pico
historico 2011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291072" y="960120"/>
            <a:ext cx="2514600" cy="2148840"/>
          </a:xfrm>
          <a:prstGeom prst="rect">
            <a:avLst/>
          </a:prstGeom>
          <a:solidFill>
            <a:srgbClr val="2A2206"/>
          </a:solidFill>
          <a:ln>
            <a:noFill/>
          </a:ln>
          <a:effectLst>
            <a:outerShdw blurRad="45000" dist="30000" dir="5400000" algn="tl" rotWithShape="0">
              <a:srgbClr val="000000">
                <a:alpha val="3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64224" y="1069848"/>
            <a:ext cx="2368296" cy="1031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B8952A"/>
                </a:solidFill>
                <a:latin typeface="Arial"/>
              </a:rPr>
              <a:t>3x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45936" y="2034540"/>
            <a:ext cx="2404872" cy="9025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 i="0">
                <a:solidFill>
                  <a:srgbClr val="5B91CC"/>
                </a:solidFill>
                <a:latin typeface="Arial"/>
              </a:rPr>
              <a:t>Mult. necesario
para recuperar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01168" y="3383280"/>
            <a:ext cx="2514600" cy="2148840"/>
          </a:xfrm>
          <a:prstGeom prst="rect">
            <a:avLst/>
          </a:prstGeom>
          <a:solidFill>
            <a:srgbClr val="441010"/>
          </a:solidFill>
          <a:ln>
            <a:noFill/>
          </a:ln>
          <a:effectLst>
            <a:outerShdw blurRad="45000" dist="30000" dir="5400000" algn="tl" rotWithShape="0">
              <a:srgbClr val="000000">
                <a:alpha val="3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74320" y="3493008"/>
            <a:ext cx="2368296" cy="1031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C00000"/>
                </a:solidFill>
                <a:latin typeface="Arial"/>
              </a:rPr>
              <a:t>-304K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56032" y="4457700"/>
            <a:ext cx="2404872" cy="9025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 i="0">
                <a:solidFill>
                  <a:srgbClr val="5B91CC"/>
                </a:solidFill>
                <a:latin typeface="Arial"/>
              </a:rPr>
              <a:t>Empleos formales
perdidos vs'23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246120" y="3383280"/>
            <a:ext cx="2514600" cy="2148840"/>
          </a:xfrm>
          <a:prstGeom prst="rect">
            <a:avLst/>
          </a:prstGeom>
          <a:solidFill>
            <a:srgbClr val="0E220E"/>
          </a:solidFill>
          <a:ln>
            <a:noFill/>
          </a:ln>
          <a:effectLst>
            <a:outerShdw blurRad="45000" dist="30000" dir="5400000" algn="tl" rotWithShape="0">
              <a:srgbClr val="000000">
                <a:alpha val="3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319272" y="3493008"/>
            <a:ext cx="2368296" cy="1031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375623"/>
                </a:solidFill>
                <a:latin typeface="Arial"/>
              </a:rPr>
              <a:t>+5.5%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300984" y="4457700"/>
            <a:ext cx="2404872" cy="9025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 i="0">
                <a:solidFill>
                  <a:srgbClr val="5B91CC"/>
                </a:solidFill>
                <a:latin typeface="Arial"/>
              </a:rPr>
              <a:t>EMAE marzo 2026
14/15 sectores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291072" y="3383280"/>
            <a:ext cx="2514600" cy="2148840"/>
          </a:xfrm>
          <a:prstGeom prst="rect">
            <a:avLst/>
          </a:prstGeom>
          <a:solidFill>
            <a:srgbClr val="2E1A04"/>
          </a:solidFill>
          <a:ln>
            <a:noFill/>
          </a:ln>
          <a:effectLst>
            <a:outerShdw blurRad="45000" dist="30000" dir="5400000" algn="tl" rotWithShape="0">
              <a:srgbClr val="000000">
                <a:alpha val="3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364224" y="3493008"/>
            <a:ext cx="2368296" cy="1031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E36C09"/>
                </a:solidFill>
                <a:latin typeface="Arial"/>
              </a:rPr>
              <a:t>124%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345936" y="4457700"/>
            <a:ext cx="2404872" cy="9025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 i="0">
                <a:solidFill>
                  <a:srgbClr val="5B91CC"/>
                </a:solidFill>
                <a:latin typeface="Arial"/>
              </a:rPr>
              <a:t>Brecha
formal/informal</a:t>
            </a:r>
          </a:p>
        </p:txBody>
      </p:sp>
      <p:pic>
        <p:nvPicPr>
          <p:cNvPr id="23" name="Picture 22" descr="Kartal_Logo_tran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6679" y="91440"/>
            <a:ext cx="1261872" cy="530352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0" y="6419088"/>
            <a:ext cx="9144000" cy="438912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137160" y="6455664"/>
            <a:ext cx="8686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1" i="1">
                <a:solidFill>
                  <a:srgbClr val="B8952A"/>
                </a:solidFill>
                <a:latin typeface="Arial"/>
              </a:rPr>
              <a:t>«La economia crece al 5,5% y el salario vale menos que en 2001: la trampa del rebote sin distribucion»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28600" y="128016"/>
            <a:ext cx="8686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FFFFFF"/>
                </a:solidFill>
                <a:latin typeface="Arial"/>
              </a:rPr>
              <a:t>EL GRAFICO QUE LO DICE TODO</a:t>
            </a:r>
          </a:p>
        </p:txBody>
      </p:sp>
      <p:sp>
        <p:nvSpPr>
          <p:cNvPr id="4" name="Rectangle 3"/>
          <p:cNvSpPr/>
          <p:nvPr/>
        </p:nvSpPr>
        <p:spPr>
          <a:xfrm>
            <a:off x="3200400" y="822960"/>
            <a:ext cx="2743200" cy="4572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salarios_poder_adquisitivo_argentina_2026_evoluc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960120"/>
            <a:ext cx="8595360" cy="5074920"/>
          </a:xfrm>
          <a:prstGeom prst="rect">
            <a:avLst/>
          </a:prstGeom>
        </p:spPr>
      </p:pic>
      <p:pic>
        <p:nvPicPr>
          <p:cNvPr id="6" name="Picture 5" descr="Kartal_Logo_tran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6679" y="91440"/>
            <a:ext cx="1261872" cy="53035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6419088"/>
            <a:ext cx="9144000" cy="438912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37160" y="6455664"/>
            <a:ext cx="8686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1" i="1">
                <a:solidFill>
                  <a:srgbClr val="B8952A"/>
                </a:solidFill>
                <a:latin typeface="Arial"/>
              </a:rPr>
              <a:t>«La economia crece al 5,5% y el salario vale menos que en 2001: la trampa del rebote sin distribucion»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28600" y="109728"/>
            <a:ext cx="86868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17253D"/>
                </a:solidFill>
                <a:latin typeface="Arial"/>
              </a:rPr>
              <a:t>DOS ARGENTINAS EN UN MISMO MERCADO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804672"/>
            <a:ext cx="8229600" cy="4572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salarios_poder_adquisitivo_argentina_2026_sectori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032" y="914400"/>
            <a:ext cx="8631936" cy="5120640"/>
          </a:xfrm>
          <a:prstGeom prst="rect">
            <a:avLst/>
          </a:prstGeom>
        </p:spPr>
      </p:pic>
      <p:pic>
        <p:nvPicPr>
          <p:cNvPr id="6" name="Picture 5" descr="Kartal_Logo_tran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6679" y="91440"/>
            <a:ext cx="1261872" cy="53035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6419088"/>
            <a:ext cx="9144000" cy="438912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37160" y="6455664"/>
            <a:ext cx="8686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1" i="1">
                <a:solidFill>
                  <a:srgbClr val="B8952A"/>
                </a:solidFill>
                <a:latin typeface="Arial"/>
              </a:rPr>
              <a:t>«La economia crece al 5,5% y el salario vale menos que en 2001: la trampa del rebote sin distribucion»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28600" y="137160"/>
            <a:ext cx="86868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Arial"/>
              </a:rPr>
              <a:t>LO QUE ESTO LE CUESTA A TU EMPRESA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0" y="850392"/>
            <a:ext cx="4572000" cy="4572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320040" y="1024128"/>
            <a:ext cx="1417320" cy="420624"/>
          </a:xfrm>
          <a:prstGeom prst="rect">
            <a:avLst/>
          </a:prstGeom>
          <a:solidFill>
            <a:srgbClr val="17253D"/>
          </a:solidFill>
          <a:ln>
            <a:noFill/>
          </a:ln>
          <a:effectLst>
            <a:outerShdw blurRad="45000" dist="30000" dir="5400000" algn="tl" rotWithShape="0">
              <a:srgbClr val="000000">
                <a:alpha val="3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320040" y="1042416"/>
            <a:ext cx="141732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50" b="1" i="0">
                <a:solidFill>
                  <a:srgbClr val="B8952A"/>
                </a:solidFill>
                <a:latin typeface="Arial"/>
              </a:rPr>
              <a:t>RETENCION: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74519" y="1042416"/>
            <a:ext cx="694944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5B91CC"/>
                </a:solidFill>
                <a:latin typeface="Arial"/>
              </a:rPr>
              <a:t>Talentos migran a sectores dolarizados. Tu empresa compite en desventaja por cada perfil clave.</a:t>
            </a:r>
          </a:p>
        </p:txBody>
      </p:sp>
      <p:sp>
        <p:nvSpPr>
          <p:cNvPr id="8" name="Rectangle 7"/>
          <p:cNvSpPr/>
          <p:nvPr/>
        </p:nvSpPr>
        <p:spPr>
          <a:xfrm>
            <a:off x="320040" y="1591056"/>
            <a:ext cx="1417320" cy="420624"/>
          </a:xfrm>
          <a:prstGeom prst="rect">
            <a:avLst/>
          </a:prstGeom>
          <a:solidFill>
            <a:srgbClr val="17253D"/>
          </a:solidFill>
          <a:ln>
            <a:noFill/>
          </a:ln>
          <a:effectLst>
            <a:outerShdw blurRad="45000" dist="30000" dir="5400000" algn="tl" rotWithShape="0">
              <a:srgbClr val="000000">
                <a:alpha val="3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20040" y="1609344"/>
            <a:ext cx="141732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50" b="1" i="0">
                <a:solidFill>
                  <a:srgbClr val="C00000"/>
                </a:solidFill>
                <a:latin typeface="Arial"/>
              </a:rPr>
              <a:t>CONSUMO: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74519" y="1609344"/>
            <a:ext cx="694944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5B91CC"/>
                </a:solidFill>
                <a:latin typeface="Arial"/>
              </a:rPr>
              <a:t>Un hogar con salario minimo gasta el 73% en alimentos y servicios basicos. El mercado masivo se contrae.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0040" y="2157984"/>
            <a:ext cx="1417320" cy="420624"/>
          </a:xfrm>
          <a:prstGeom prst="rect">
            <a:avLst/>
          </a:prstGeom>
          <a:solidFill>
            <a:srgbClr val="17253D"/>
          </a:solidFill>
          <a:ln>
            <a:noFill/>
          </a:ln>
          <a:effectLst>
            <a:outerShdw blurRad="45000" dist="30000" dir="5400000" algn="tl" rotWithShape="0">
              <a:srgbClr val="000000">
                <a:alpha val="3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20040" y="2176272"/>
            <a:ext cx="141732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50" b="1" i="0">
                <a:solidFill>
                  <a:srgbClr val="B8952A"/>
                </a:solidFill>
                <a:latin typeface="Arial"/>
              </a:rPr>
              <a:t>COSTOS: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874519" y="2176272"/>
            <a:ext cx="694944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5B91CC"/>
                </a:solidFill>
                <a:latin typeface="Arial"/>
              </a:rPr>
              <a:t>El salario en dolares cayo 30-40%. Contratar es barato ahora — pero la presion paritaria de Q3 2026 llegara.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20040" y="2724912"/>
            <a:ext cx="1417320" cy="420624"/>
          </a:xfrm>
          <a:prstGeom prst="rect">
            <a:avLst/>
          </a:prstGeom>
          <a:solidFill>
            <a:srgbClr val="17253D"/>
          </a:solidFill>
          <a:ln>
            <a:noFill/>
          </a:ln>
          <a:effectLst>
            <a:outerShdw blurRad="45000" dist="30000" dir="5400000" algn="tl" rotWithShape="0">
              <a:srgbClr val="000000">
                <a:alpha val="3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20040" y="2743200"/>
            <a:ext cx="141732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50" b="1" i="0">
                <a:solidFill>
                  <a:srgbClr val="FFFFFF"/>
                </a:solidFill>
                <a:latin typeface="Arial"/>
              </a:rPr>
              <a:t>ACCION: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874519" y="2743200"/>
            <a:ext cx="694944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5B91CC"/>
                </a:solidFill>
                <a:latin typeface="Arial"/>
              </a:rPr>
              <a:t>La ventana para acordar paritarias competitivas se cierra. Q3 2026 define la capacidad de retencion para 2027.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20040" y="3401568"/>
            <a:ext cx="8503920" cy="36576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20040" y="3520440"/>
            <a:ext cx="850392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1">
                <a:solidFill>
                  <a:srgbClr val="FFFFFF"/>
                </a:solidFill>
                <a:latin typeface="Arial"/>
              </a:rPr>
              <a:t>¿Tu estrategia salarial ya contempla esta brecha?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20040" y="4956048"/>
            <a:ext cx="8503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 i="1">
                <a:solidFill>
                  <a:srgbClr val="2E6CB8"/>
                </a:solidFill>
                <a:latin typeface="Arial"/>
              </a:rPr>
              <a:t>Proxima paritaria Q3 2026 | Fuente: Infobae / MTEySS / INDEC-EPH, may-jun 2026</a:t>
            </a:r>
          </a:p>
        </p:txBody>
      </p:sp>
      <p:pic>
        <p:nvPicPr>
          <p:cNvPr id="20" name="Picture 19" descr="Kartal_Logo_tran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6679" y="91440"/>
            <a:ext cx="1261872" cy="530352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0" y="6419088"/>
            <a:ext cx="9144000" cy="438912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37160" y="6455664"/>
            <a:ext cx="8686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1" i="1">
                <a:solidFill>
                  <a:srgbClr val="B8952A"/>
                </a:solidFill>
                <a:latin typeface="Arial"/>
              </a:rPr>
              <a:t>«La economia crece al 5,5% y el salario vale menos que en 2001: la trampa del rebote sin distribucion»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804672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82880" y="109728"/>
            <a:ext cx="87782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FFFFFF"/>
                </a:solidFill>
                <a:latin typeface="Arial"/>
              </a:rPr>
              <a:t>TRES ESCENARIOS PARA Q3-Q4 2026</a:t>
            </a:r>
          </a:p>
        </p:txBody>
      </p:sp>
      <p:sp>
        <p:nvSpPr>
          <p:cNvPr id="5" name="Rectangle 4"/>
          <p:cNvSpPr/>
          <p:nvPr/>
        </p:nvSpPr>
        <p:spPr>
          <a:xfrm>
            <a:off x="201168" y="932688"/>
            <a:ext cx="2724912" cy="4389120"/>
          </a:xfrm>
          <a:prstGeom prst="rect">
            <a:avLst/>
          </a:prstGeom>
          <a:solidFill>
            <a:srgbClr val="0E220E"/>
          </a:solidFill>
          <a:ln>
            <a:noFill/>
          </a:ln>
          <a:effectLst>
            <a:outerShdw blurRad="45000" dist="30000" dir="5400000" algn="tl" rotWithShape="0">
              <a:srgbClr val="000000">
                <a:alpha val="3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92608" y="1051560"/>
            <a:ext cx="2542032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375623"/>
                </a:solidFill>
                <a:latin typeface="Arial"/>
              </a:rPr>
              <a:t>RECUPERACION
PARCIAL</a:t>
            </a:r>
          </a:p>
        </p:txBody>
      </p:sp>
      <p:sp>
        <p:nvSpPr>
          <p:cNvPr id="7" name="Rectangle 6"/>
          <p:cNvSpPr/>
          <p:nvPr/>
        </p:nvSpPr>
        <p:spPr>
          <a:xfrm>
            <a:off x="475488" y="1920240"/>
            <a:ext cx="2176272" cy="36576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10896" y="2029968"/>
            <a:ext cx="2505456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5B91CC"/>
                </a:solidFill>
                <a:latin typeface="Arial"/>
              </a:rPr>
              <a:t>+15% real en sal. minimo
Paritarias sectoriales
en linea con inflacion
Consumo masivo +3-5%</a:t>
            </a:r>
          </a:p>
        </p:txBody>
      </p:sp>
      <p:sp>
        <p:nvSpPr>
          <p:cNvPr id="9" name="Rectangle 8"/>
          <p:cNvSpPr/>
          <p:nvPr/>
        </p:nvSpPr>
        <p:spPr>
          <a:xfrm>
            <a:off x="3145536" y="932688"/>
            <a:ext cx="2724912" cy="4389120"/>
          </a:xfrm>
          <a:prstGeom prst="rect">
            <a:avLst/>
          </a:prstGeom>
          <a:solidFill>
            <a:srgbClr val="2E1A04"/>
          </a:solidFill>
          <a:ln>
            <a:noFill/>
          </a:ln>
          <a:effectLst>
            <a:outerShdw blurRad="45000" dist="30000" dir="5400000" algn="tl" rotWithShape="0">
              <a:srgbClr val="000000">
                <a:alpha val="3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236976" y="1051560"/>
            <a:ext cx="2542032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E36C09"/>
                </a:solidFill>
                <a:latin typeface="Arial"/>
              </a:rPr>
              <a:t>ESTANCAMIENTO
(escenario base)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419856" y="1920240"/>
            <a:ext cx="2176272" cy="36576"/>
          </a:xfrm>
          <a:prstGeom prst="rect">
            <a:avLst/>
          </a:prstGeom>
          <a:solidFill>
            <a:srgbClr val="E36C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255264" y="2029968"/>
            <a:ext cx="2505456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5B91CC"/>
                </a:solidFill>
                <a:latin typeface="Arial"/>
              </a:rPr>
              <a:t>Salario pierde 8-12%
adicional en terminos reales
Rotacion de talento alta
Consumo plano o negativo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089904" y="932688"/>
            <a:ext cx="2724912" cy="4389120"/>
          </a:xfrm>
          <a:prstGeom prst="rect">
            <a:avLst/>
          </a:prstGeom>
          <a:solidFill>
            <a:srgbClr val="441010"/>
          </a:solidFill>
          <a:ln>
            <a:noFill/>
          </a:ln>
          <a:effectLst>
            <a:outerShdw blurRad="45000" dist="30000" dir="5400000" algn="tl" rotWithShape="0">
              <a:srgbClr val="000000">
                <a:alpha val="3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181344" y="1051560"/>
            <a:ext cx="2542032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C00000"/>
                </a:solidFill>
                <a:latin typeface="Arial"/>
              </a:rPr>
              <a:t>CRISIS
DISTRIBUTIVA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364224" y="1920240"/>
            <a:ext cx="2176272" cy="3657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199632" y="2029968"/>
            <a:ext cx="2505456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5B91CC"/>
                </a:solidFill>
                <a:latin typeface="Arial"/>
              </a:rPr>
              <a:t>Conflictividad laboral
escalonada Q3
Caida consumo &gt;10%
Presion inflacionaria nueva ronda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28600" y="5449824"/>
            <a:ext cx="8686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 i="1">
                <a:solidFill>
                  <a:srgbClr val="888888"/>
                </a:solidFill>
                <a:latin typeface="Arial"/>
              </a:rPr>
              <a:t>Probabilidad estimada: Recuperacion 25% | Estancamiento 55% | Crisis 20% — Elaboracion propia KARTAL</a:t>
            </a:r>
          </a:p>
        </p:txBody>
      </p:sp>
      <p:pic>
        <p:nvPicPr>
          <p:cNvPr id="18" name="Picture 17" descr="Kartal_Logo_tran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6679" y="91440"/>
            <a:ext cx="1261872" cy="530352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0" y="6419088"/>
            <a:ext cx="9144000" cy="438912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37160" y="6455664"/>
            <a:ext cx="8686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1" i="1">
                <a:solidFill>
                  <a:srgbClr val="B8952A"/>
                </a:solidFill>
                <a:latin typeface="Arial"/>
              </a:rPr>
              <a:t>«La economia crece al 5,5% y el salario vale menos que en 2001: la trampa del rebote sin distribucion»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0" cy="685800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28600" y="228600"/>
            <a:ext cx="42976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800" b="1" i="0">
                <a:solidFill>
                  <a:srgbClr val="B8952A"/>
                </a:solidFill>
                <a:latin typeface="Arial"/>
              </a:rPr>
              <a:t>KARTAL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1097280"/>
            <a:ext cx="42976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0">
                <a:solidFill>
                  <a:srgbClr val="5B91CC"/>
                </a:solidFill>
                <a:latin typeface="Arial"/>
              </a:rPr>
              <a:t>CONSULTING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" y="1664208"/>
            <a:ext cx="3840480" cy="4572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28600" y="1828800"/>
            <a:ext cx="429768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1">
                <a:solidFill>
                  <a:srgbClr val="FFFFFF"/>
                </a:solidFill>
                <a:latin typeface="Arial"/>
              </a:rPr>
              <a:t>"«La economia crece al 5,5% y el salario vale
menos que en 2001.
Es la trampa del rebote sin distribucion.»"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3913632"/>
            <a:ext cx="42976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B8952A"/>
                </a:solidFill>
                <a:latin typeface="Arial"/>
              </a:rPr>
              <a:t>Agop Karagoz
Director, Kartal Consulting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4663440"/>
            <a:ext cx="4297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2E6CB8"/>
                </a:solidFill>
                <a:latin typeface="Arial"/>
              </a:rPr>
              <a:t>kartal.com.ar  |  info@kartal.com.ar</a:t>
            </a:r>
          </a:p>
        </p:txBody>
      </p:sp>
      <p:sp>
        <p:nvSpPr>
          <p:cNvPr id="9" name="Rectangle 8"/>
          <p:cNvSpPr/>
          <p:nvPr/>
        </p:nvSpPr>
        <p:spPr>
          <a:xfrm>
            <a:off x="4754880" y="0"/>
            <a:ext cx="438912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937760" y="274320"/>
            <a:ext cx="40233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 i="0">
                <a:solidFill>
                  <a:srgbClr val="17253D"/>
                </a:solidFill>
                <a:latin typeface="Arial"/>
              </a:rPr>
              <a:t>LA IDEA QUE QUEDA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937760" y="877824"/>
            <a:ext cx="3840480" cy="4572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937760" y="1069848"/>
            <a:ext cx="64008" cy="256032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120640" y="1024128"/>
            <a:ext cx="374903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50" b="0" i="0">
                <a:solidFill>
                  <a:srgbClr val="17253D"/>
                </a:solidFill>
                <a:latin typeface="Arial"/>
              </a:rPr>
              <a:t>El rebote macro no filtra al bolsillo.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937760" y="1545336"/>
            <a:ext cx="64008" cy="256032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120640" y="1499616"/>
            <a:ext cx="374903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50" b="0" i="0">
                <a:solidFill>
                  <a:srgbClr val="17253D"/>
                </a:solidFill>
                <a:latin typeface="Arial"/>
              </a:rPr>
              <a:t>El salario minimo real esta en piso historico.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937760" y="2020824"/>
            <a:ext cx="64008" cy="256032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120640" y="1975104"/>
            <a:ext cx="374903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50" b="0" i="0">
                <a:solidFill>
                  <a:srgbClr val="17253D"/>
                </a:solidFill>
                <a:latin typeface="Arial"/>
              </a:rPr>
              <a:t>Solo los sectores dolarizados recuperan.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937760" y="2496312"/>
            <a:ext cx="64008" cy="256032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120640" y="2450592"/>
            <a:ext cx="374903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50" b="0" i="0">
                <a:solidFill>
                  <a:srgbClr val="17253D"/>
                </a:solidFill>
                <a:latin typeface="Arial"/>
              </a:rPr>
              <a:t>Q3 2026 es la ultima ventana paritaria clave.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937760" y="2971800"/>
            <a:ext cx="64008" cy="256032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120640" y="2926080"/>
            <a:ext cx="374903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50" b="0" i="0">
                <a:solidFill>
                  <a:srgbClr val="17253D"/>
                </a:solidFill>
                <a:latin typeface="Arial"/>
              </a:rPr>
              <a:t>Tu empresa necesita una estrategia salarial ahora.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937760" y="5010912"/>
            <a:ext cx="40233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1">
                <a:solidFill>
                  <a:srgbClr val="2E6CB8"/>
                </a:solidFill>
                <a:latin typeface="Arial"/>
              </a:rPr>
              <a:t>Proximo informe: lunes 15 de junio de 2026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6419088"/>
            <a:ext cx="9144000" cy="438912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37160" y="6455664"/>
            <a:ext cx="8686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1" i="1">
                <a:solidFill>
                  <a:srgbClr val="B8952A"/>
                </a:solidFill>
                <a:latin typeface="Arial"/>
              </a:rPr>
              <a:t>«La economia crece al 5,5% y el salario vale menos que en 2001: la trampa del rebote sin distribucion»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