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PORTADA</a:t>
            </a:r>
          </a:p>
          <a:p>
            <a:r>
              <a:t>Hook: El Super RIGI es el regimen de inversion mas ambicioso de la historia argentina.</a:t>
            </a:r>
          </a:p>
          <a:p>
            <a:r>
              <a:t>Pipeline: USD 94.965B total — USD 27.210B aprobados, USD 67.755B en evaluacion.</a:t>
            </a:r>
          </a:p>
          <a:p>
            <a:r>
              <a:t>Frase viral: El regimen que transforma Argentina en destino global de capital. Los que entren primero no van a competir contra los que lleguen despues -- directamente los van a dejar afuera del mercado.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</a:t>
            </a:r>
          </a:p>
          <a:p>
            <a:r>
              <a:t>Hook: USD 94.965B — no es promesa, son proyectos ingresados al regimen.</a:t>
            </a:r>
          </a:p>
          <a:p>
            <a:r>
              <a:t>Contexto: USD 27.210B ya aprobados. USD 67.755B en evaluacion.</a:t>
            </a:r>
          </a:p>
          <a:p>
            <a:r>
              <a:t>Frase viral: El regimen que transforma Argentina en destino global de capital. Los que entren primero no van a competir contra los que lleguen despues -- directamente los van a dejar afuera del mercado.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SITUACION</a:t>
            </a:r>
          </a:p>
          <a:p>
            <a:r>
              <a:t>Hook: El 7 de mayo Argentina anuncio el regimen inversor mas ambicioso de su historia.</a:t>
            </a:r>
          </a:p>
          <a:p>
            <a:r>
              <a:t>Contexto: Milken Institute — la conferencia de mayor peso del capital global.</a:t>
            </a:r>
          </a:p>
          <a:p>
            <a:r>
              <a:t>Frase viral: El regimen que transforma Argentina en destino global de capital. Los que entren primero no van a competir contra los que lleguen despues -- directamente los van a dejar afuera del mercado.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RELEVANCIA</a:t>
            </a:r>
          </a:p>
          <a:p>
            <a:r>
              <a:t>Hook: No es el anuncio lo que importa — es el pipeline que ya existe.</a:t>
            </a:r>
          </a:p>
          <a:p>
            <a:r>
              <a:t>Total: USD 94.965B entre aprobados y en evaluacion.</a:t>
            </a:r>
          </a:p>
          <a:p>
            <a:r>
              <a:t>Frase viral: El regimen que transforma Argentina en destino global de capital. Los que entren primero no van a competir contra los que lleguen despues -- directamente los van a dejar afuera del mercado.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IMPACTO REAL</a:t>
            </a:r>
          </a:p>
          <a:p>
            <a:r>
              <a:t>Hook: 38.000 empleos directos. Con multiplicador: 115.000-150.000 puestos.</a:t>
            </a:r>
          </a:p>
          <a:p>
            <a:r>
              <a:t>Chevron USD 10.000M+ — no es el unico, hay 22 proyectos mas en evaluacion.</a:t>
            </a:r>
          </a:p>
          <a:p>
            <a:r>
              <a:t>Frase viral: El regimen que transforma Argentina en destino global de capital. Los que entren primero no van a competir contra los que lleguen despues -- directamente los van a dejar afuera del mercado.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DATO CLAVE</a:t>
            </a:r>
          </a:p>
          <a:p>
            <a:r>
              <a:t>Hook: 10pp en ganancias parecen poco. En proyectos de USD 1.000M+ son decenas de millones anuales.</a:t>
            </a:r>
          </a:p>
          <a:p>
            <a:r>
              <a:t>La brecha se amplifica: exencion retenciones + IVA credito + arbitraje.</a:t>
            </a:r>
          </a:p>
          <a:p>
            <a:r>
              <a:t>Frase viral: El regimen que transforma Argentina en destino global de capital. Los que entren primero no van a competir contra los que lleguen despues -- directamente los van a dejar afuera del mercado.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IMPLICANCIA</a:t>
            </a:r>
          </a:p>
          <a:p>
            <a:r>
              <a:t>Hook: El Super RIGI no compite con el RIGI original — apunta a industrias que Argentina nunca tuvo.</a:t>
            </a:r>
          </a:p>
          <a:p>
            <a:r>
              <a:t>First movers en cada sector definen el benchmark de rentabilidad para todos los demas.</a:t>
            </a:r>
          </a:p>
          <a:p>
            <a:r>
              <a:t>Frase viral: El regimen que transforma Argentina en destino global de capital. Los que entren primero no van a competir contra los que lleguen despues -- directamente los van a dejar afuera del mercado.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ESCENARIOS</a:t>
            </a:r>
          </a:p>
          <a:p>
            <a:r>
              <a:t>Hook: Aprobacion con o sin modificaciones — 90% de probabilidad combinada.</a:t>
            </a:r>
          </a:p>
          <a:p>
            <a:r>
              <a:t>Bloqueo legislativo solo 10%. Preparar propuesta para escenario base, no esperar certeza.</a:t>
            </a:r>
          </a:p>
          <a:p>
            <a:r>
              <a:t>Frase viral: El regimen que transforma Argentina en destino global de capital. Los que entren primero no van a competir contra los que lleguen despues -- directamente los van a dejar afuera del mercado.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CIERRE</a:t>
            </a:r>
          </a:p>
          <a:p>
            <a:r>
              <a:t>Hook: La ventana de posicionamiento es hoy — no cuando se reglamente.</a:t>
            </a:r>
          </a:p>
          <a:p>
            <a:r>
              <a:t>First mover en cada sector nuevo define precios, socios y acceso a financiamiento.</a:t>
            </a:r>
          </a:p>
          <a:p>
            <a:r>
              <a:t>Frase viral: El regimen que transforma Argentina en destino global de capital. Los que entren primero no van a competir contra los que lleguen despues -- directamente los van a dejar afuera del mercado.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7253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56032"/>
            <a:ext cx="82296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 i="0">
                <a:solidFill>
                  <a:srgbClr val="FFFFFF"/>
                </a:solidFill>
              </a:rPr>
              <a:t>SUPER RIGI: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05840"/>
            <a:ext cx="822960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400" b="1" i="0">
                <a:solidFill>
                  <a:srgbClr val="FFFFFF"/>
                </a:solidFill>
              </a:rPr>
              <a:t>ARGENTINA ABRE LA COMPUERTA</a:t>
            </a:r>
          </a:p>
        </p:txBody>
      </p:sp>
      <p:sp>
        <p:nvSpPr>
          <p:cNvPr id="4" name="Rectangle 3"/>
          <p:cNvSpPr/>
          <p:nvPr/>
        </p:nvSpPr>
        <p:spPr>
          <a:xfrm>
            <a:off x="1828800" y="1664208"/>
            <a:ext cx="5486400" cy="64008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7830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0" i="0">
                <a:solidFill>
                  <a:srgbClr val="5B91CC"/>
                </a:solidFill>
              </a:rPr>
              <a:t>USD 94.965 mil millones en pipeline y un nuevo régimen para sectores que aún no existen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487168"/>
            <a:ext cx="82296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B8952A"/>
                </a:solidFill>
              </a:rPr>
              <a:t>ESTRATEGIA  ·  DECISIÓN  ·  EJECUCIÓN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2999232"/>
            <a:ext cx="1737360" cy="96012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3035808"/>
            <a:ext cx="1737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B8952A"/>
                </a:solidFill>
              </a:rPr>
              <a:t>USD 94.965B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3520440"/>
            <a:ext cx="17373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5B91CC"/>
                </a:solidFill>
              </a:rPr>
              <a:t>PIPELINE</a:t>
            </a:r>
          </a:p>
        </p:txBody>
      </p:sp>
      <p:sp>
        <p:nvSpPr>
          <p:cNvPr id="10" name="Rectangle 9"/>
          <p:cNvSpPr/>
          <p:nvPr/>
        </p:nvSpPr>
        <p:spPr>
          <a:xfrm>
            <a:off x="2514600" y="2999232"/>
            <a:ext cx="1737360" cy="96012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514600" y="3035808"/>
            <a:ext cx="1737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B8952A"/>
                </a:solidFill>
              </a:rPr>
              <a:t>USD 27.210B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14600" y="3520440"/>
            <a:ext cx="17373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5B91CC"/>
                </a:solidFill>
              </a:rPr>
              <a:t>APROBADOS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0" y="2999232"/>
            <a:ext cx="1737360" cy="96012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72000" y="3035808"/>
            <a:ext cx="1737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B8952A"/>
                </a:solidFill>
              </a:rPr>
              <a:t>USD 10.000M+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0" y="3520440"/>
            <a:ext cx="17373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5B91CC"/>
                </a:solidFill>
              </a:rPr>
              <a:t>CHEVRON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629400" y="2999232"/>
            <a:ext cx="1737360" cy="96012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629400" y="3035808"/>
            <a:ext cx="1737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B8952A"/>
                </a:solidFill>
              </a:rPr>
              <a:t>38.000+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629400" y="3520440"/>
            <a:ext cx="17373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5B91CC"/>
                </a:solidFill>
              </a:rPr>
              <a:t>EMPLEOS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" y="4160520"/>
            <a:ext cx="8229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2E6CB8"/>
                </a:solidFill>
              </a:rPr>
              <a:t>Miércoles 7 de Mayo de 2026  |  Anunciado en Milken Institute, California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 b="0" i="0">
                <a:solidFill>
                  <a:srgbClr val="2E6CB8"/>
                </a:solidFill>
              </a:rPr>
              <a:t>KARTAL Consulting  |  kartal.com.ar  |  Mayo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7253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256032"/>
            <a:ext cx="80467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B8952A"/>
                </a:solidFill>
              </a:rPr>
              <a:t>EL NÚMERO QUE LO DICE TODO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804672"/>
            <a:ext cx="8046720" cy="4572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896112"/>
            <a:ext cx="8229600" cy="1417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200" b="1" i="0">
                <a:solidFill>
                  <a:srgbClr val="B8952A"/>
                </a:solidFill>
              </a:rPr>
              <a:t>USD 94.965B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0" y="2377440"/>
            <a:ext cx="4572000" cy="4572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2468880"/>
            <a:ext cx="8229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FFFFFF"/>
                </a:solidFill>
              </a:rPr>
              <a:t>Pipeline total del RIGI — mayor ciclo inversor de la historia argentina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017520"/>
            <a:ext cx="8229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5B91CC"/>
                </a:solidFill>
              </a:rPr>
              <a:t>Aprobados: USD 27.210B (13 proyectos)  |  En evaluacion: USD 67.755B (22 proyectos)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3611880"/>
            <a:ext cx="8229600" cy="749808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3675887"/>
            <a:ext cx="786384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FFFFFF"/>
                </a:solidFill>
              </a:rPr>
              <a:t>El Super RIGI amplia el regimen a sectores que nunca existieron en Argentina.
El pipeline puede duplicarse en los proximos 18 meses.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 b="0" i="0">
                <a:solidFill>
                  <a:srgbClr val="2E6CB8"/>
                </a:solidFill>
              </a:rPr>
              <a:t>KARTAL Consulting  |  kartal.com.ar  |  Mayo 2026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20040" y="64008"/>
            <a:ext cx="850392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000" b="1" i="0">
                <a:solidFill>
                  <a:srgbClr val="B8952A"/>
                </a:solidFill>
              </a:rPr>
              <a:t>SUPER RIGI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" y="384048"/>
            <a:ext cx="8503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FFFF"/>
                </a:solidFill>
              </a:rPr>
              <a:t>¿Qué acaba de pasar?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115568"/>
            <a:ext cx="73152" cy="45720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85800" y="1005840"/>
            <a:ext cx="804672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17253D"/>
                </a:solidFill>
              </a:rPr>
              <a:t>Milei anuncio el Super RIGI desde el Milken Institute en California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847088"/>
            <a:ext cx="73152" cy="45720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5800" y="1737360"/>
            <a:ext cx="804672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17253D"/>
                </a:solidFill>
              </a:rPr>
              <a:t>Mayores ventajas que el RIGI original para sectores que nunca existieron en Argentina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2578608"/>
            <a:ext cx="73152" cy="45720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85800" y="2468880"/>
            <a:ext cx="804672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17253D"/>
                </a:solidFill>
              </a:rPr>
              <a:t>Chevron: USD 10.000M+ comprometidos — primer gran inversor post-anuncio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3310128"/>
            <a:ext cx="73152" cy="45720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85800" y="3200400"/>
            <a:ext cx="804672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17253D"/>
                </a:solidFill>
              </a:rPr>
              <a:t>Proyecto al Congreso en semanas — sectores elegibles se definen en comision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4041648"/>
            <a:ext cx="73152" cy="45720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85800" y="3931920"/>
            <a:ext cx="804672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17253D"/>
                </a:solidFill>
              </a:rPr>
              <a:t>Pipeline RIGI ya supera los USD 94.965B con 13 proyectos aprobados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 b="0" i="0">
                <a:solidFill>
                  <a:srgbClr val="2E6CB8"/>
                </a:solidFill>
              </a:rPr>
              <a:t>KARTAL Consulting  |  kartal.com.ar  |  Mayo 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4D9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</a:rPr>
              <a:t>¿Por qué importa? El pipeline que ya existe</a:t>
            </a:r>
          </a:p>
        </p:txBody>
      </p:sp>
      <p:sp>
        <p:nvSpPr>
          <p:cNvPr id="3" name="Rectangle 2"/>
          <p:cNvSpPr/>
          <p:nvPr/>
        </p:nvSpPr>
        <p:spPr>
          <a:xfrm>
            <a:off x="320040" y="960120"/>
            <a:ext cx="3977639" cy="338328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1078992"/>
            <a:ext cx="3977639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 i="0">
                <a:solidFill>
                  <a:srgbClr val="B8952A"/>
                </a:solidFill>
              </a:rPr>
              <a:t>APROBADOS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1572768"/>
            <a:ext cx="3977639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 i="0">
                <a:solidFill>
                  <a:srgbClr val="FFFFFF"/>
                </a:solidFill>
              </a:rPr>
              <a:t>USD 27.210B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" y="2560320"/>
            <a:ext cx="3611880" cy="4572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20040" y="2651760"/>
            <a:ext cx="3977639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5B91CC"/>
                </a:solidFill>
              </a:rPr>
              <a:t>13 proyectos activos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0040" y="3090672"/>
            <a:ext cx="3977639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5B91CC"/>
                </a:solidFill>
              </a:rPr>
              <a:t>Litio · Cobre · Gas · Solar · Acero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0040" y="3474720"/>
            <a:ext cx="3977639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1">
                <a:solidFill>
                  <a:srgbClr val="5B91CC"/>
                </a:solidFill>
              </a:rPr>
              <a:t>USD 211M a USD 15.156B por proyecto</a:t>
            </a:r>
          </a:p>
        </p:txBody>
      </p:sp>
      <p:sp>
        <p:nvSpPr>
          <p:cNvPr id="10" name="Rectangle 9"/>
          <p:cNvSpPr/>
          <p:nvPr/>
        </p:nvSpPr>
        <p:spPr>
          <a:xfrm>
            <a:off x="4846320" y="960120"/>
            <a:ext cx="3977639" cy="338328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846320" y="1078992"/>
            <a:ext cx="3977639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 i="0">
                <a:solidFill>
                  <a:srgbClr val="B8952A"/>
                </a:solidFill>
              </a:rPr>
              <a:t>EN EVALUACION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846320" y="1572768"/>
            <a:ext cx="3977639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 i="0">
                <a:solidFill>
                  <a:srgbClr val="FFFFFF"/>
                </a:solidFill>
              </a:rPr>
              <a:t>USD 67.755B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0" y="2560320"/>
            <a:ext cx="3611880" cy="4572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846320" y="2651760"/>
            <a:ext cx="3977639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5B91CC"/>
                </a:solidFill>
              </a:rPr>
              <a:t>22 proyectos pendientes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846320" y="3090672"/>
            <a:ext cx="3977639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5B91CC"/>
                </a:solidFill>
              </a:rPr>
              <a:t>Mas sectores · Mayor escala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846320" y="3474720"/>
            <a:ext cx="3977639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1">
                <a:solidFill>
                  <a:srgbClr val="B8952A"/>
                </a:solidFill>
              </a:rPr>
              <a:t>Super RIGI suma sectores nuevos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 b="0" i="0">
                <a:solidFill>
                  <a:srgbClr val="2E6CB8"/>
                </a:solidFill>
              </a:rPr>
              <a:t>KARTAL Consulting  |  kartal.com.ar  |  Mayo 2026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20040" y="64008"/>
            <a:ext cx="850392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000" b="1" i="0">
                <a:solidFill>
                  <a:srgbClr val="B8952A"/>
                </a:solidFill>
              </a:rPr>
              <a:t>IMPACTO REAL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" y="384048"/>
            <a:ext cx="8503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FFFF"/>
                </a:solidFill>
              </a:rPr>
              <a:t>El numero en empleos y el efecto multiplicador</a:t>
            </a:r>
          </a:p>
        </p:txBody>
      </p:sp>
      <p:sp>
        <p:nvSpPr>
          <p:cNvPr id="5" name="Rectangle 4"/>
          <p:cNvSpPr/>
          <p:nvPr/>
        </p:nvSpPr>
        <p:spPr>
          <a:xfrm>
            <a:off x="320040" y="1051560"/>
            <a:ext cx="2606040" cy="269748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320040" y="1115568"/>
            <a:ext cx="260604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 i="0">
                <a:solidFill>
                  <a:srgbClr val="B8952A"/>
                </a:solidFill>
              </a:rPr>
              <a:t>38.000+</a:t>
            </a:r>
          </a:p>
        </p:txBody>
      </p:sp>
      <p:sp>
        <p:nvSpPr>
          <p:cNvPr id="7" name="Rectangle 6"/>
          <p:cNvSpPr/>
          <p:nvPr/>
        </p:nvSpPr>
        <p:spPr>
          <a:xfrm>
            <a:off x="484632" y="2148840"/>
            <a:ext cx="2286000" cy="4572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20040" y="2240280"/>
            <a:ext cx="260604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Empleos directos
proyectados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0040" y="2926080"/>
            <a:ext cx="260604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5B91CC"/>
                </a:solidFill>
              </a:rPr>
              <a:t>Solo pipeline
aprobado</a:t>
            </a:r>
          </a:p>
        </p:txBody>
      </p:sp>
      <p:sp>
        <p:nvSpPr>
          <p:cNvPr id="10" name="Rectangle 9"/>
          <p:cNvSpPr/>
          <p:nvPr/>
        </p:nvSpPr>
        <p:spPr>
          <a:xfrm>
            <a:off x="3291840" y="1051560"/>
            <a:ext cx="2606040" cy="269748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291840" y="1115568"/>
            <a:ext cx="260604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 i="0">
                <a:solidFill>
                  <a:srgbClr val="B8952A"/>
                </a:solidFill>
              </a:rPr>
              <a:t>USD 10.000M+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456432" y="2148840"/>
            <a:ext cx="2286000" cy="4572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291840" y="2240280"/>
            <a:ext cx="260604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Compromiso
Chevron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91840" y="2926080"/>
            <a:ext cx="260604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5B91CC"/>
                </a:solidFill>
              </a:rPr>
              <a:t>Primer inversor
post-anuncio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263640" y="1051560"/>
            <a:ext cx="2606040" cy="269748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263640" y="1115568"/>
            <a:ext cx="260604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 i="0">
                <a:solidFill>
                  <a:srgbClr val="B8952A"/>
                </a:solidFill>
              </a:rPr>
              <a:t>x3-4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428231" y="2148840"/>
            <a:ext cx="2286000" cy="4572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263640" y="2240280"/>
            <a:ext cx="260604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Efecto
multiplicador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263640" y="2926080"/>
            <a:ext cx="260604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5B91CC"/>
                </a:solidFill>
              </a:rPr>
              <a:t>115.000-150.000
empleos totales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20040" y="3931920"/>
            <a:ext cx="85039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17253D"/>
                </a:solidFill>
              </a:rPr>
              <a:t>Los 38.000+ empleos directos son piso. Con multiplicador 3-4x el impacto total supera los 115.000 puestos.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 b="0" i="0">
                <a:solidFill>
                  <a:srgbClr val="2E6CB8"/>
                </a:solidFill>
              </a:rPr>
              <a:t>KARTAL Consulting  |  kartal.com.ar  |  Mayo 2026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7253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256032"/>
            <a:ext cx="80467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5B91CC"/>
                </a:solidFill>
              </a:rPr>
              <a:t>EL BENEFICIO QUE CAMBIA TODO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804672"/>
            <a:ext cx="8046720" cy="4572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896112"/>
            <a:ext cx="4114800" cy="12984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200" b="1" i="0">
                <a:solidFill>
                  <a:srgbClr val="C00000"/>
                </a:solidFill>
              </a:rPr>
              <a:t>35%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176272"/>
            <a:ext cx="4114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 i="0">
                <a:solidFill>
                  <a:srgbClr val="2E6CB8"/>
                </a:solidFill>
              </a:rPr>
              <a:t>Regimen general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86200" y="1325880"/>
            <a:ext cx="13716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 i="0">
                <a:solidFill>
                  <a:srgbClr val="B8952A"/>
                </a:solidFill>
              </a:rPr>
              <a:t>-&gt;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0" y="896112"/>
            <a:ext cx="4114800" cy="12984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200" b="1" i="0">
                <a:solidFill>
                  <a:srgbClr val="375623"/>
                </a:solidFill>
              </a:rPr>
              <a:t>25%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0" y="2176272"/>
            <a:ext cx="4114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 i="0">
                <a:solidFill>
                  <a:srgbClr val="2E6CB8"/>
                </a:solidFill>
              </a:rPr>
              <a:t>Bajo el RIGI</a:t>
            </a:r>
          </a:p>
        </p:txBody>
      </p:sp>
      <p:sp>
        <p:nvSpPr>
          <p:cNvPr id="9" name="Rectangle 8"/>
          <p:cNvSpPr/>
          <p:nvPr/>
        </p:nvSpPr>
        <p:spPr>
          <a:xfrm>
            <a:off x="1371600" y="2651760"/>
            <a:ext cx="6400800" cy="54864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7200" y="2761488"/>
            <a:ext cx="82296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 i="0">
                <a:solidFill>
                  <a:srgbClr val="5B91CC"/>
                </a:solidFill>
              </a:rPr>
              <a:t>Exencion retenciones  ·  IVA credito pre-operativo  ·  Arbitraje internacional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3310128"/>
            <a:ext cx="8229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1">
                <a:solidFill>
                  <a:srgbClr val="B8952A"/>
                </a:solidFill>
              </a:rPr>
              <a:t>El Super RIGI va mas lejos. Terminos exactos aun no son publicos.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3858768"/>
            <a:ext cx="8229600" cy="658368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80" y="3913632"/>
            <a:ext cx="786384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</a:rPr>
              <a:t>En proyectos de USD 1.000M+, 10pp de diferencia en ganancias equivalen a decenas de millones de USD anuales.
Para capital de largo plazo, esta brecha no tiene equivalente regional.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 b="0" i="0">
                <a:solidFill>
                  <a:srgbClr val="2E6CB8"/>
                </a:solidFill>
              </a:rPr>
              <a:t>KARTAL Consulting  |  kartal.com.ar  |  Mayo 2026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20040" y="64008"/>
            <a:ext cx="850392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000" b="1" i="0">
                <a:solidFill>
                  <a:srgbClr val="B8952A"/>
                </a:solidFill>
              </a:rPr>
              <a:t>LOS SECTORES QUE NUNCA EXISTIERON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" y="384048"/>
            <a:ext cx="8503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FFFFFF"/>
                </a:solidFill>
              </a:rPr>
              <a:t>Lo que el Super RIGI habilita que el RIGI original no alcanza</a:t>
            </a:r>
          </a:p>
        </p:txBody>
      </p:sp>
      <p:sp>
        <p:nvSpPr>
          <p:cNvPr id="5" name="Rectangle 4"/>
          <p:cNvSpPr/>
          <p:nvPr/>
        </p:nvSpPr>
        <p:spPr>
          <a:xfrm>
            <a:off x="320040" y="987552"/>
            <a:ext cx="4114800" cy="1627632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320040" y="987552"/>
            <a:ext cx="4114800" cy="41148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20040" y="1014984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B8952A"/>
                </a:solidFill>
              </a:rPr>
              <a:t>HIDROGENO VERDE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463040"/>
            <a:ext cx="3840480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Viento patagonico + agua + espacio
-&gt; exportador neto Europa y Asia</a:t>
            </a:r>
          </a:p>
        </p:txBody>
      </p:sp>
      <p:sp>
        <p:nvSpPr>
          <p:cNvPr id="9" name="Rectangle 8"/>
          <p:cNvSpPr/>
          <p:nvPr/>
        </p:nvSpPr>
        <p:spPr>
          <a:xfrm>
            <a:off x="4709160" y="987552"/>
            <a:ext cx="4114800" cy="1627632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709160" y="987552"/>
            <a:ext cx="4114800" cy="41148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709160" y="1014984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B8952A"/>
                </a:solidFill>
              </a:rPr>
              <a:t>IA / DATA CENTERS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846320" y="1463040"/>
            <a:ext cx="3840480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Energia barata + talento tecnico
-&gt; hub regional de computo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20040" y="2816352"/>
            <a:ext cx="4114800" cy="1627632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20040" y="2816352"/>
            <a:ext cx="4114800" cy="41148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20040" y="2843784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B8952A"/>
                </a:solidFill>
              </a:rPr>
              <a:t>SEMICONDUCTORES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3291840"/>
            <a:ext cx="3840480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Litio + cobre + energia
-&gt; procesamiento in-situ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709160" y="2816352"/>
            <a:ext cx="4114800" cy="1627632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709160" y="2816352"/>
            <a:ext cx="4114800" cy="41148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709160" y="2843784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B8952A"/>
                </a:solidFill>
              </a:rPr>
              <a:t>BIOTECNOLOGIA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46320" y="3291840"/>
            <a:ext cx="3840480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Base cientifica CONICET/INTA
-&gt; capital de riesgo de escala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 b="0" i="0">
                <a:solidFill>
                  <a:srgbClr val="2E6CB8"/>
                </a:solidFill>
              </a:rPr>
              <a:t>KARTAL Consulting  |  kartal.com.ar  |  Mayo 2026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4D9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</a:rPr>
              <a:t>¿Que puede pasar? 3 escenarios para el Super RIGI</a:t>
            </a:r>
          </a:p>
        </p:txBody>
      </p:sp>
      <p:sp>
        <p:nvSpPr>
          <p:cNvPr id="3" name="Rectangle 2"/>
          <p:cNvSpPr/>
          <p:nvPr/>
        </p:nvSpPr>
        <p:spPr>
          <a:xfrm>
            <a:off x="320040" y="960120"/>
            <a:ext cx="2651760" cy="352044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320040" y="960120"/>
            <a:ext cx="2651760" cy="502920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320040" y="978408"/>
            <a:ext cx="265176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APROBACION RAPIDA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" y="1508760"/>
            <a:ext cx="265176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 i="0">
                <a:solidFill>
                  <a:srgbClr val="B8952A"/>
                </a:solidFill>
              </a:rPr>
              <a:t>55%</a:t>
            </a:r>
          </a:p>
        </p:txBody>
      </p:sp>
      <p:sp>
        <p:nvSpPr>
          <p:cNvPr id="7" name="Rectangle 6"/>
          <p:cNvSpPr/>
          <p:nvPr/>
        </p:nvSpPr>
        <p:spPr>
          <a:xfrm>
            <a:off x="484632" y="2560320"/>
            <a:ext cx="2331720" cy="4572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2670048"/>
            <a:ext cx="2423160" cy="16276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5B91CC"/>
                </a:solidFill>
              </a:rPr>
              <a:t>Congreso aprueba H2-2026
USD 20-30B adicionales
en pipeline 12 meses</a:t>
            </a:r>
          </a:p>
        </p:txBody>
      </p:sp>
      <p:sp>
        <p:nvSpPr>
          <p:cNvPr id="9" name="Rectangle 8"/>
          <p:cNvSpPr/>
          <p:nvPr/>
        </p:nvSpPr>
        <p:spPr>
          <a:xfrm>
            <a:off x="3291840" y="960120"/>
            <a:ext cx="2651760" cy="352044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291840" y="960120"/>
            <a:ext cx="2651760" cy="50292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291840" y="978408"/>
            <a:ext cx="265176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CON MODIFICACIONES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91840" y="1508760"/>
            <a:ext cx="265176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 i="0">
                <a:solidFill>
                  <a:srgbClr val="B8952A"/>
                </a:solidFill>
              </a:rPr>
              <a:t>35%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456432" y="2560320"/>
            <a:ext cx="2331720" cy="4572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429000" y="2670048"/>
            <a:ext cx="2423160" cy="16276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5B91CC"/>
                </a:solidFill>
              </a:rPr>
              <a:t>Restricciones sectoriales
Retraso 6-12 meses
en nuevas adhesiones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263640" y="960120"/>
            <a:ext cx="2651760" cy="352044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263640" y="960120"/>
            <a:ext cx="2651760" cy="50292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263640" y="978408"/>
            <a:ext cx="265176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BLOQUEO LEGISLATIVO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63640" y="1508760"/>
            <a:ext cx="265176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 i="0">
                <a:solidFill>
                  <a:srgbClr val="B8952A"/>
                </a:solidFill>
              </a:rPr>
              <a:t>10%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28231" y="2560320"/>
            <a:ext cx="2331720" cy="4572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00800" y="2670048"/>
            <a:ext cx="2423160" cy="16276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5B91CC"/>
                </a:solidFill>
              </a:rPr>
              <a:t>Super RIGI como decreto
RIGI original continua
Impacto moderado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 b="0" i="0">
                <a:solidFill>
                  <a:srgbClr val="2E6CB8"/>
                </a:solidFill>
              </a:rPr>
              <a:t>KARTAL Consulting  |  kartal.com.ar  |  Mayo 2026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7253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640080" y="594360"/>
            <a:ext cx="7863840" cy="54864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640080" y="685800"/>
            <a:ext cx="109728" cy="256032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749808"/>
            <a:ext cx="7498079" cy="233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1">
                <a:solidFill>
                  <a:srgbClr val="FFFFFF"/>
                </a:solidFill>
              </a:rPr>
              <a:t>"Los que entren primero no competiran
contra los que lleguen despues —
directamente los dejaran fuera del mercado."</a:t>
            </a:r>
          </a:p>
        </p:txBody>
      </p:sp>
      <p:sp>
        <p:nvSpPr>
          <p:cNvPr id="5" name="Rectangle 4"/>
          <p:cNvSpPr/>
          <p:nvPr/>
        </p:nvSpPr>
        <p:spPr>
          <a:xfrm>
            <a:off x="2743200" y="3310128"/>
            <a:ext cx="3657600" cy="54864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3429000"/>
            <a:ext cx="8229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0" i="0">
                <a:solidFill>
                  <a:srgbClr val="B8952A"/>
                </a:solidFill>
              </a:rPr>
              <a:t>Agop Karagoz — Director, Kartal Consulting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931920"/>
            <a:ext cx="8229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1">
                <a:solidFill>
                  <a:srgbClr val="5B91CC"/>
                </a:solidFill>
              </a:rPr>
              <a:t>La ventana de accion critica: mapear elegibilidad esta semana — antes de la reglamentacion final.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 b="0" i="0">
                <a:solidFill>
                  <a:srgbClr val="2E6CB8"/>
                </a:solidFill>
              </a:rPr>
              <a:t>KARTAL Consulting  |  kartal.com.ar  |  Mayo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