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</p:sldIdLst>
  <p:sldSz cx="12188952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E276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91440"/>
          </a:xfrm>
          <a:prstGeom prst="rect">
            <a:avLst/>
          </a:prstGeom>
          <a:solidFill>
            <a:srgbClr val="B8821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182880"/>
            <a:ext cx="5486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B8821F"/>
                </a:solidFill>
              </a:rPr>
              <a:t>KARTAL CONSULTING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594360"/>
            <a:ext cx="7315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AABBDD"/>
                </a:solidFill>
              </a:rPr>
              <a:t>INFORME EJECUTIVO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822960"/>
            <a:ext cx="73152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8899BB"/>
                </a:solidFill>
              </a:rPr>
              <a:t>Domingo 19 de Abril de 2026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1463040"/>
            <a:ext cx="10972800" cy="2743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000" b="1">
                <a:solidFill>
                  <a:srgbClr val="FFFFFF"/>
                </a:solidFill>
              </a:rPr>
              <a:t>VACA MUERTA
Y EL BOOM ENERGÉTICO:
LA OPORTUNIDAD DE USD 20.000M
QUE ARGENTINA NO PUEDE PERDER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4663440"/>
            <a:ext cx="96012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1">
                <a:solidFill>
                  <a:srgbClr val="CCDDFF"/>
                </a:solidFill>
              </a:rPr>
              <a:t>Exportaciones energéticas que podrían duplicarse, inversiones por USD 15.000M anuales y la ventana que el nuevo régimen cambiario abre para empresas, PyMEs y organismos públicos</a:t>
            </a:r>
          </a:p>
        </p:txBody>
      </p:sp>
      <p:sp>
        <p:nvSpPr>
          <p:cNvPr id="8" name="Rectangle 7"/>
          <p:cNvSpPr/>
          <p:nvPr/>
        </p:nvSpPr>
        <p:spPr>
          <a:xfrm>
            <a:off x="0" y="6309360"/>
            <a:ext cx="12188952" cy="548640"/>
          </a:xfrm>
          <a:prstGeom prst="rect">
            <a:avLst/>
          </a:prstGeom>
          <a:solidFill>
            <a:srgbClr val="12184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457200" y="6309360"/>
            <a:ext cx="109728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8899BB"/>
                </a:solidFill>
              </a:rPr>
              <a:t>kartal.com.ar  |  info@kartal.com.ar  |  +54 911-3444-0986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2011680"/>
          </a:xfrm>
          <a:prstGeom prst="rect">
            <a:avLst/>
          </a:prstGeom>
          <a:solidFill>
            <a:srgbClr val="1E276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274320"/>
            <a:ext cx="109728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800" b="1" i="0">
                <a:solidFill>
                  <a:srgbClr val="FFFFFF"/>
                </a:solidFill>
              </a:rPr>
              <a:t>KARTAL CONSULTING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822960"/>
            <a:ext cx="109728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0" i="1">
                <a:solidFill>
                  <a:srgbClr val="B8821F"/>
                </a:solidFill>
              </a:rPr>
              <a:t>Estrategia · Liderazgo · Transformación Organizacional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1280160"/>
            <a:ext cx="109728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0" i="0">
                <a:solidFill>
                  <a:srgbClr val="AABBDD"/>
                </a:solidFill>
              </a:rPr>
              <a:t>Empresas · PyMEs · Organismos Públicos</a:t>
            </a:r>
          </a:p>
        </p:txBody>
      </p:sp>
      <p:sp>
        <p:nvSpPr>
          <p:cNvPr id="6" name="Rectangle 5"/>
          <p:cNvSpPr/>
          <p:nvPr/>
        </p:nvSpPr>
        <p:spPr>
          <a:xfrm>
            <a:off x="2743200" y="2468880"/>
            <a:ext cx="6583680" cy="777240"/>
          </a:xfrm>
          <a:prstGeom prst="rect">
            <a:avLst/>
          </a:prstGeom>
          <a:solidFill>
            <a:srgbClr val="F0F4FF"/>
          </a:solidFill>
          <a:ln>
            <a:solidFill>
              <a:srgbClr val="CCD5E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2880360" y="2624328"/>
            <a:ext cx="5486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0" i="0"/>
              <a:t>🌐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520440" y="2651760"/>
            <a:ext cx="566928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0" i="0">
                <a:solidFill>
                  <a:srgbClr val="1E2761"/>
                </a:solidFill>
              </a:rPr>
              <a:t>kartal.com.ar</a:t>
            </a:r>
          </a:p>
        </p:txBody>
      </p:sp>
      <p:sp>
        <p:nvSpPr>
          <p:cNvPr id="9" name="Rectangle 8"/>
          <p:cNvSpPr/>
          <p:nvPr/>
        </p:nvSpPr>
        <p:spPr>
          <a:xfrm>
            <a:off x="2743200" y="3429000"/>
            <a:ext cx="6583680" cy="777240"/>
          </a:xfrm>
          <a:prstGeom prst="rect">
            <a:avLst/>
          </a:prstGeom>
          <a:solidFill>
            <a:srgbClr val="E8EEFF"/>
          </a:solidFill>
          <a:ln>
            <a:solidFill>
              <a:srgbClr val="CCD5E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2880360" y="3584448"/>
            <a:ext cx="5486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0" i="0"/>
              <a:t>✉️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520440" y="3611880"/>
            <a:ext cx="566928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0" i="0">
                <a:solidFill>
                  <a:srgbClr val="1E2761"/>
                </a:solidFill>
              </a:rPr>
              <a:t>info@kartal.com.ar</a:t>
            </a:r>
          </a:p>
        </p:txBody>
      </p:sp>
      <p:sp>
        <p:nvSpPr>
          <p:cNvPr id="12" name="Rectangle 11"/>
          <p:cNvSpPr/>
          <p:nvPr/>
        </p:nvSpPr>
        <p:spPr>
          <a:xfrm>
            <a:off x="2743200" y="4389120"/>
            <a:ext cx="6583680" cy="777240"/>
          </a:xfrm>
          <a:prstGeom prst="rect">
            <a:avLst/>
          </a:prstGeom>
          <a:solidFill>
            <a:srgbClr val="F0F4FF"/>
          </a:solidFill>
          <a:ln>
            <a:solidFill>
              <a:srgbClr val="CCD5E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2880360" y="4544568"/>
            <a:ext cx="5486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0" i="0"/>
              <a:t>📞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520440" y="4572000"/>
            <a:ext cx="566928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0" i="0">
                <a:solidFill>
                  <a:srgbClr val="1E2761"/>
                </a:solidFill>
              </a:rPr>
              <a:t>+54 911-3444-0986</a:t>
            </a:r>
          </a:p>
        </p:txBody>
      </p:sp>
      <p:sp>
        <p:nvSpPr>
          <p:cNvPr id="15" name="Rectangle 14"/>
          <p:cNvSpPr/>
          <p:nvPr/>
        </p:nvSpPr>
        <p:spPr>
          <a:xfrm>
            <a:off x="2743200" y="5349240"/>
            <a:ext cx="6583680" cy="777240"/>
          </a:xfrm>
          <a:prstGeom prst="rect">
            <a:avLst/>
          </a:prstGeom>
          <a:solidFill>
            <a:srgbClr val="E8EEFF"/>
          </a:solidFill>
          <a:ln>
            <a:solidFill>
              <a:srgbClr val="CCD5E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2880360" y="5504688"/>
            <a:ext cx="5486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0" i="0"/>
              <a:t>📍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520440" y="5532120"/>
            <a:ext cx="566928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0" i="0">
                <a:solidFill>
                  <a:srgbClr val="1E2761"/>
                </a:solidFill>
              </a:rPr>
              <a:t>Argentina · Uruguay · Paraguay · Brasil · Estados Unidos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57200" y="6400800"/>
            <a:ext cx="109728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00" b="0" i="1">
                <a:solidFill>
                  <a:srgbClr val="8888AA"/>
                </a:solidFill>
              </a:rPr>
              <a:t>Próximo informe: jueves 24 de abril de 2026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1280160"/>
          </a:xfrm>
          <a:prstGeom prst="rect">
            <a:avLst/>
          </a:prstGeom>
          <a:solidFill>
            <a:srgbClr val="1E276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91440"/>
            <a:ext cx="91440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B8821F"/>
                </a:solidFill>
              </a:rPr>
              <a:t>POR QUÉ 2026 ES EL AÑO CLAVE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502920"/>
            <a:ext cx="10058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000" b="1" i="0">
                <a:solidFill>
                  <a:srgbClr val="FFFFFF"/>
                </a:solidFill>
              </a:rPr>
              <a:t>Cuatro factores excepcionales que convergen ahora</a:t>
            </a:r>
          </a:p>
        </p:txBody>
      </p:sp>
      <p:sp>
        <p:nvSpPr>
          <p:cNvPr id="5" name="Rectangle 4"/>
          <p:cNvSpPr/>
          <p:nvPr/>
        </p:nvSpPr>
        <p:spPr>
          <a:xfrm>
            <a:off x="365760" y="1554480"/>
            <a:ext cx="11430000" cy="713232"/>
          </a:xfrm>
          <a:prstGeom prst="rect">
            <a:avLst/>
          </a:prstGeom>
          <a:solidFill>
            <a:srgbClr val="F2F4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1645920"/>
            <a:ext cx="457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0" i="0"/>
              <a:t>⚡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05840" y="1691639"/>
            <a:ext cx="10058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0" i="0">
                <a:solidFill>
                  <a:srgbClr val="222233"/>
                </a:solidFill>
              </a:rPr>
              <a:t>Crisis en Ormuz eleva precios del petróleo y gas — Argentina tiene el recurso</a:t>
            </a:r>
          </a:p>
        </p:txBody>
      </p:sp>
      <p:sp>
        <p:nvSpPr>
          <p:cNvPr id="8" name="Rectangle 7"/>
          <p:cNvSpPr/>
          <p:nvPr/>
        </p:nvSpPr>
        <p:spPr>
          <a:xfrm>
            <a:off x="365760" y="2423160"/>
            <a:ext cx="11430000" cy="713232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457200" y="2514600"/>
            <a:ext cx="457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0" i="0"/>
              <a:t>💱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05840" y="2560320"/>
            <a:ext cx="10058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0" i="0">
                <a:solidFill>
                  <a:srgbClr val="222233"/>
                </a:solidFill>
              </a:rPr>
              <a:t>Nuevo régimen cambiario: previsibilidad para exportadores energéticos</a:t>
            </a:r>
          </a:p>
        </p:txBody>
      </p:sp>
      <p:sp>
        <p:nvSpPr>
          <p:cNvPr id="11" name="Rectangle 10"/>
          <p:cNvSpPr/>
          <p:nvPr/>
        </p:nvSpPr>
        <p:spPr>
          <a:xfrm>
            <a:off x="365760" y="3291839"/>
            <a:ext cx="11430000" cy="713232"/>
          </a:xfrm>
          <a:prstGeom prst="rect">
            <a:avLst/>
          </a:prstGeom>
          <a:solidFill>
            <a:srgbClr val="F2F4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457200" y="3383279"/>
            <a:ext cx="457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0" i="0"/>
              <a:t>🏦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005840" y="3428999"/>
            <a:ext cx="10058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0" i="0">
                <a:solidFill>
                  <a:srgbClr val="222233"/>
                </a:solidFill>
              </a:rPr>
              <a:t>Paquete multilateral BID + BM financia infraestructura a tasas del 6%</a:t>
            </a:r>
          </a:p>
        </p:txBody>
      </p:sp>
      <p:sp>
        <p:nvSpPr>
          <p:cNvPr id="14" name="Rectangle 13"/>
          <p:cNvSpPr/>
          <p:nvPr/>
        </p:nvSpPr>
        <p:spPr>
          <a:xfrm>
            <a:off x="365760" y="4160520"/>
            <a:ext cx="11430000" cy="713232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457200" y="4251959"/>
            <a:ext cx="457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0" i="0"/>
              <a:t>🌍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005840" y="4297680"/>
            <a:ext cx="10058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0" i="0">
                <a:solidFill>
                  <a:srgbClr val="222233"/>
                </a:solidFill>
              </a:rPr>
              <a:t>Shell, Chevron, TotalEnergies, Vista: las majors vuelven a invertir</a:t>
            </a:r>
          </a:p>
        </p:txBody>
      </p:sp>
      <p:sp>
        <p:nvSpPr>
          <p:cNvPr id="17" name="Rectangle 16"/>
          <p:cNvSpPr/>
          <p:nvPr/>
        </p:nvSpPr>
        <p:spPr>
          <a:xfrm>
            <a:off x="365760" y="5029200"/>
            <a:ext cx="11430000" cy="713232"/>
          </a:xfrm>
          <a:prstGeom prst="rect">
            <a:avLst/>
          </a:prstGeom>
          <a:solidFill>
            <a:srgbClr val="F2F4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457200" y="5120640"/>
            <a:ext cx="457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0" i="0"/>
              <a:t>📈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005840" y="5166360"/>
            <a:ext cx="10058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0" i="0">
                <a:solidFill>
                  <a:srgbClr val="222233"/>
                </a:solidFill>
              </a:rPr>
              <a:t>Exportaciones energéticas proyectadas: USD 10.000M–20.000M en 2026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1280160"/>
          </a:xfrm>
          <a:prstGeom prst="rect">
            <a:avLst/>
          </a:prstGeom>
          <a:solidFill>
            <a:srgbClr val="1E276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91440"/>
            <a:ext cx="91440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B8821F"/>
                </a:solidFill>
              </a:rPr>
              <a:t>SECCIÓN 01 — LOS NÚMEROS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502920"/>
            <a:ext cx="10058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000" b="1" i="0">
                <a:solidFill>
                  <a:srgbClr val="FFFFFF"/>
                </a:solidFill>
              </a:rPr>
              <a:t>La oportunidad en datos concretos</a:t>
            </a:r>
          </a:p>
        </p:txBody>
      </p:sp>
      <p:sp>
        <p:nvSpPr>
          <p:cNvPr id="5" name="Rectangle 4"/>
          <p:cNvSpPr/>
          <p:nvPr/>
        </p:nvSpPr>
        <p:spPr>
          <a:xfrm>
            <a:off x="457200" y="1554480"/>
            <a:ext cx="3657600" cy="1920240"/>
          </a:xfrm>
          <a:prstGeom prst="rect">
            <a:avLst/>
          </a:prstGeom>
          <a:solidFill>
            <a:srgbClr val="1E276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94360" y="1737360"/>
            <a:ext cx="338328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600" b="1" i="0">
                <a:solidFill>
                  <a:srgbClr val="B8821F"/>
                </a:solidFill>
              </a:rPr>
              <a:t>USD 20.000M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94360" y="2651760"/>
            <a:ext cx="3383280" cy="685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0" i="0">
                <a:solidFill>
                  <a:srgbClr val="CCDDFF"/>
                </a:solidFill>
              </a:rPr>
              <a:t>Superávit
energético potencial</a:t>
            </a:r>
          </a:p>
        </p:txBody>
      </p:sp>
      <p:sp>
        <p:nvSpPr>
          <p:cNvPr id="8" name="Rectangle 7"/>
          <p:cNvSpPr/>
          <p:nvPr/>
        </p:nvSpPr>
        <p:spPr>
          <a:xfrm>
            <a:off x="4389120" y="1554480"/>
            <a:ext cx="3657600" cy="1920240"/>
          </a:xfrm>
          <a:prstGeom prst="rect">
            <a:avLst/>
          </a:prstGeom>
          <a:solidFill>
            <a:srgbClr val="1E276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4526280" y="1737360"/>
            <a:ext cx="338328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600" b="1" i="0">
                <a:solidFill>
                  <a:srgbClr val="B8821F"/>
                </a:solidFill>
              </a:rPr>
              <a:t>USD 15.000M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526280" y="2651760"/>
            <a:ext cx="3383280" cy="685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0" i="0">
                <a:solidFill>
                  <a:srgbClr val="CCDDFF"/>
                </a:solidFill>
              </a:rPr>
              <a:t>Inversiones
anuales proyectadas</a:t>
            </a:r>
          </a:p>
        </p:txBody>
      </p:sp>
      <p:sp>
        <p:nvSpPr>
          <p:cNvPr id="11" name="Rectangle 10"/>
          <p:cNvSpPr/>
          <p:nvPr/>
        </p:nvSpPr>
        <p:spPr>
          <a:xfrm>
            <a:off x="8321040" y="1554480"/>
            <a:ext cx="3657600" cy="1920240"/>
          </a:xfrm>
          <a:prstGeom prst="rect">
            <a:avLst/>
          </a:prstGeom>
          <a:solidFill>
            <a:srgbClr val="1E276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8458200" y="1737360"/>
            <a:ext cx="338328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600" b="1" i="0">
                <a:solidFill>
                  <a:srgbClr val="B8821F"/>
                </a:solidFill>
              </a:rPr>
              <a:t>+75%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8458200" y="2651760"/>
            <a:ext cx="3383280" cy="685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0" i="0">
                <a:solidFill>
                  <a:srgbClr val="CCDDFF"/>
                </a:solidFill>
              </a:rPr>
              <a:t>Crecimiento
del gas natural</a:t>
            </a:r>
          </a:p>
        </p:txBody>
      </p:sp>
      <p:sp>
        <p:nvSpPr>
          <p:cNvPr id="14" name="Rectangle 13"/>
          <p:cNvSpPr/>
          <p:nvPr/>
        </p:nvSpPr>
        <p:spPr>
          <a:xfrm>
            <a:off x="457200" y="3840480"/>
            <a:ext cx="3657600" cy="1920240"/>
          </a:xfrm>
          <a:prstGeom prst="rect">
            <a:avLst/>
          </a:prstGeom>
          <a:solidFill>
            <a:srgbClr val="1E276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594360" y="4023360"/>
            <a:ext cx="338328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600" b="1" i="0">
                <a:solidFill>
                  <a:srgbClr val="B8821F"/>
                </a:solidFill>
              </a:rPr>
              <a:t>1,6 Mb/d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94360" y="4937760"/>
            <a:ext cx="3383280" cy="685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0" i="0">
                <a:solidFill>
                  <a:srgbClr val="CCDDFF"/>
                </a:solidFill>
              </a:rPr>
              <a:t>Producción petróleo
objetivo 2030-35</a:t>
            </a:r>
          </a:p>
        </p:txBody>
      </p:sp>
      <p:sp>
        <p:nvSpPr>
          <p:cNvPr id="17" name="Rectangle 16"/>
          <p:cNvSpPr/>
          <p:nvPr/>
        </p:nvSpPr>
        <p:spPr>
          <a:xfrm>
            <a:off x="4389120" y="3840480"/>
            <a:ext cx="3657600" cy="1920240"/>
          </a:xfrm>
          <a:prstGeom prst="rect">
            <a:avLst/>
          </a:prstGeom>
          <a:solidFill>
            <a:srgbClr val="1E276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4526280" y="4023360"/>
            <a:ext cx="338328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600" b="1" i="0">
                <a:solidFill>
                  <a:srgbClr val="B8821F"/>
                </a:solidFill>
              </a:rPr>
              <a:t>2da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4526280" y="4937760"/>
            <a:ext cx="3383280" cy="685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0" i="0">
                <a:solidFill>
                  <a:srgbClr val="CCDDFF"/>
                </a:solidFill>
              </a:rPr>
              <a:t>Reserva mundial
gas no convencional</a:t>
            </a:r>
          </a:p>
        </p:txBody>
      </p:sp>
      <p:sp>
        <p:nvSpPr>
          <p:cNvPr id="20" name="Rectangle 19"/>
          <p:cNvSpPr/>
          <p:nvPr/>
        </p:nvSpPr>
        <p:spPr>
          <a:xfrm>
            <a:off x="8321040" y="3840480"/>
            <a:ext cx="3657600" cy="1920240"/>
          </a:xfrm>
          <a:prstGeom prst="rect">
            <a:avLst/>
          </a:prstGeom>
          <a:solidFill>
            <a:srgbClr val="1E276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8458200" y="4023360"/>
            <a:ext cx="338328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600" b="1" i="0">
                <a:solidFill>
                  <a:srgbClr val="B8821F"/>
                </a:solidFill>
              </a:rPr>
              <a:t>2026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458200" y="4937760"/>
            <a:ext cx="3383280" cy="685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0" i="0">
                <a:solidFill>
                  <a:srgbClr val="CCDDFF"/>
                </a:solidFill>
              </a:rPr>
              <a:t>Año de la
ventana estratégica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9FD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1280160"/>
          </a:xfrm>
          <a:prstGeom prst="rect">
            <a:avLst/>
          </a:prstGeom>
          <a:solidFill>
            <a:srgbClr val="1E276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91440"/>
            <a:ext cx="91440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B8821F"/>
                </a:solidFill>
              </a:rPr>
              <a:t>SECCIÓN 02 — EL ESCENARIO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502920"/>
            <a:ext cx="10058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100" b="1" i="0">
                <a:solidFill>
                  <a:srgbClr val="FFFFFF"/>
                </a:solidFill>
              </a:rPr>
              <a:t>4 factores que hacen de 2026 el año decisivo</a:t>
            </a:r>
          </a:p>
        </p:txBody>
      </p:sp>
      <p:sp>
        <p:nvSpPr>
          <p:cNvPr id="5" name="Rectangle 4"/>
          <p:cNvSpPr/>
          <p:nvPr/>
        </p:nvSpPr>
        <p:spPr>
          <a:xfrm>
            <a:off x="365760" y="1554480"/>
            <a:ext cx="73152" cy="1005840"/>
          </a:xfrm>
          <a:prstGeom prst="rect">
            <a:avLst/>
          </a:prstGeom>
          <a:solidFill>
            <a:srgbClr val="2196F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548640" y="1554480"/>
            <a:ext cx="594360" cy="594360"/>
          </a:xfrm>
          <a:prstGeom prst="rect">
            <a:avLst/>
          </a:prstGeom>
          <a:solidFill>
            <a:srgbClr val="2196F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566928" y="1609344"/>
            <a:ext cx="5486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500" b="1" i="0">
                <a:solidFill>
                  <a:srgbClr val="FFFFFF"/>
                </a:solidFill>
              </a:rPr>
              <a:t>01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280160" y="1600200"/>
            <a:ext cx="100584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1E2761"/>
                </a:solidFill>
              </a:rPr>
              <a:t>CRISIS EN ORMUZ SUBE PRECIOS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280160" y="2011680"/>
            <a:ext cx="105156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222233"/>
                </a:solidFill>
              </a:rPr>
              <a:t>Los mercados europeos y asiáticos buscan proveedores alternativos. Argentina, con Vaca Muerta, es exactamente ese proveedor: recursos masivos y acceso al Atlántico Sur.</a:t>
            </a:r>
          </a:p>
        </p:txBody>
      </p:sp>
      <p:sp>
        <p:nvSpPr>
          <p:cNvPr id="10" name="Rectangle 9"/>
          <p:cNvSpPr/>
          <p:nvPr/>
        </p:nvSpPr>
        <p:spPr>
          <a:xfrm>
            <a:off x="365760" y="2834639"/>
            <a:ext cx="73152" cy="1005840"/>
          </a:xfrm>
          <a:prstGeom prst="rect">
            <a:avLst/>
          </a:prstGeom>
          <a:solidFill>
            <a:srgbClr val="2196F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548640" y="2834639"/>
            <a:ext cx="594360" cy="594360"/>
          </a:xfrm>
          <a:prstGeom prst="rect">
            <a:avLst/>
          </a:prstGeom>
          <a:solidFill>
            <a:srgbClr val="2196F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566928" y="2889503"/>
            <a:ext cx="5486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500" b="1" i="0">
                <a:solidFill>
                  <a:srgbClr val="FFFFFF"/>
                </a:solidFill>
              </a:rPr>
              <a:t>02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280160" y="2880359"/>
            <a:ext cx="100584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1E2761"/>
                </a:solidFill>
              </a:rPr>
              <a:t>NUEVO RÉGIMEN CAMBIARIO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280160" y="3291839"/>
            <a:ext cx="105156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222233"/>
                </a:solidFill>
              </a:rPr>
              <a:t>El sistema de bandas elimina la incertidumbre que frenaba inversiones. Exportadores energéticos cobran en dólares y el tipo de cambio ya no es el obstáculo.</a:t>
            </a:r>
          </a:p>
        </p:txBody>
      </p:sp>
      <p:sp>
        <p:nvSpPr>
          <p:cNvPr id="15" name="Rectangle 14"/>
          <p:cNvSpPr/>
          <p:nvPr/>
        </p:nvSpPr>
        <p:spPr>
          <a:xfrm>
            <a:off x="365760" y="4114800"/>
            <a:ext cx="73152" cy="1005840"/>
          </a:xfrm>
          <a:prstGeom prst="rect">
            <a:avLst/>
          </a:prstGeom>
          <a:solidFill>
            <a:srgbClr val="2196F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Rectangle 15"/>
          <p:cNvSpPr/>
          <p:nvPr/>
        </p:nvSpPr>
        <p:spPr>
          <a:xfrm>
            <a:off x="548640" y="4114800"/>
            <a:ext cx="594360" cy="594360"/>
          </a:xfrm>
          <a:prstGeom prst="rect">
            <a:avLst/>
          </a:prstGeom>
          <a:solidFill>
            <a:srgbClr val="2196F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566928" y="4169663"/>
            <a:ext cx="5486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500" b="1" i="0">
                <a:solidFill>
                  <a:srgbClr val="FFFFFF"/>
                </a:solidFill>
              </a:rPr>
              <a:t>03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280160" y="4160520"/>
            <a:ext cx="100584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1E2761"/>
                </a:solidFill>
              </a:rPr>
              <a:t>FINANCIAMIENTO MULTILATERAL PARA INFRAESTRUCTURA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280160" y="4572000"/>
            <a:ext cx="105156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222233"/>
                </a:solidFill>
              </a:rPr>
              <a:t>BID + Banco Mundial + FMI: la infraestructura de gasoductos y puertos se puede financiar al 6% anual. El cuello de botella tiene solución.</a:t>
            </a:r>
          </a:p>
        </p:txBody>
      </p:sp>
      <p:sp>
        <p:nvSpPr>
          <p:cNvPr id="20" name="Rectangle 19"/>
          <p:cNvSpPr/>
          <p:nvPr/>
        </p:nvSpPr>
        <p:spPr>
          <a:xfrm>
            <a:off x="365760" y="5394959"/>
            <a:ext cx="73152" cy="1005840"/>
          </a:xfrm>
          <a:prstGeom prst="rect">
            <a:avLst/>
          </a:prstGeom>
          <a:solidFill>
            <a:srgbClr val="2196F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ectangle 20"/>
          <p:cNvSpPr/>
          <p:nvPr/>
        </p:nvSpPr>
        <p:spPr>
          <a:xfrm>
            <a:off x="548640" y="5394959"/>
            <a:ext cx="594360" cy="594360"/>
          </a:xfrm>
          <a:prstGeom prst="rect">
            <a:avLst/>
          </a:prstGeom>
          <a:solidFill>
            <a:srgbClr val="2196F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566928" y="5449823"/>
            <a:ext cx="5486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500" b="1" i="0">
                <a:solidFill>
                  <a:srgbClr val="FFFFFF"/>
                </a:solidFill>
              </a:rPr>
              <a:t>04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1280160" y="5440679"/>
            <a:ext cx="100584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1E2761"/>
                </a:solidFill>
              </a:rPr>
              <a:t>LAS MAJORS VUELVEN A ARGENTINA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1280160" y="5852159"/>
            <a:ext cx="105156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222233"/>
                </a:solidFill>
              </a:rPr>
              <a:t>Shell, Chevron, TotalEnergies, Vista y Pampa confirmaron planes de inversión 2026-27. El riesgo-país bajó lo suficiente para que los números den.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1280160"/>
          </a:xfrm>
          <a:prstGeom prst="rect">
            <a:avLst/>
          </a:prstGeom>
          <a:solidFill>
            <a:srgbClr val="1E276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91440"/>
            <a:ext cx="91440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B8821F"/>
                </a:solidFill>
              </a:rPr>
              <a:t>SECCIÓN 03 — IMPLICANCIAS ESTRATÉGICAS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502920"/>
            <a:ext cx="109728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100" b="1" i="0">
                <a:solidFill>
                  <a:srgbClr val="FFFFFF"/>
                </a:solidFill>
              </a:rPr>
              <a:t>5 consecuencias concretas para las empresas</a:t>
            </a:r>
          </a:p>
        </p:txBody>
      </p:sp>
      <p:sp>
        <p:nvSpPr>
          <p:cNvPr id="5" name="Rectangle 4"/>
          <p:cNvSpPr/>
          <p:nvPr/>
        </p:nvSpPr>
        <p:spPr>
          <a:xfrm>
            <a:off x="365760" y="1554480"/>
            <a:ext cx="5486400" cy="1371600"/>
          </a:xfrm>
          <a:prstGeom prst="rect">
            <a:avLst/>
          </a:prstGeom>
          <a:solidFill>
            <a:srgbClr val="F0F4FF"/>
          </a:solidFill>
          <a:ln>
            <a:solidFill>
              <a:srgbClr val="CCD5E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1627632"/>
            <a:ext cx="6858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000" b="1" i="0">
                <a:solidFill>
                  <a:srgbClr val="2196F3"/>
                </a:solidFill>
              </a:rPr>
              <a:t>01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143000" y="1600200"/>
            <a:ext cx="44805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1E2761"/>
                </a:solidFill>
              </a:rPr>
              <a:t>Energía más barata para industria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143000" y="2148840"/>
            <a:ext cx="4480560" cy="685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222233"/>
                </a:solidFill>
              </a:rPr>
              <a:t>Contratar a largo plazo mientras hay sobreoferta</a:t>
            </a:r>
          </a:p>
        </p:txBody>
      </p:sp>
      <p:sp>
        <p:nvSpPr>
          <p:cNvPr id="9" name="Rectangle 8"/>
          <p:cNvSpPr/>
          <p:nvPr/>
        </p:nvSpPr>
        <p:spPr>
          <a:xfrm>
            <a:off x="6217920" y="1554480"/>
            <a:ext cx="5486400" cy="1371600"/>
          </a:xfrm>
          <a:prstGeom prst="rect">
            <a:avLst/>
          </a:prstGeom>
          <a:solidFill>
            <a:srgbClr val="F0F4FF"/>
          </a:solidFill>
          <a:ln>
            <a:solidFill>
              <a:srgbClr val="CCD5E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309359" y="1627632"/>
            <a:ext cx="6858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000" b="1" i="0">
                <a:solidFill>
                  <a:srgbClr val="2196F3"/>
                </a:solidFill>
              </a:rPr>
              <a:t>02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995159" y="1600200"/>
            <a:ext cx="44805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1E2761"/>
                </a:solidFill>
              </a:rPr>
              <a:t>Cadena de valor: oportunidades B2B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995159" y="2148840"/>
            <a:ext cx="4480560" cy="685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222233"/>
                </a:solidFill>
              </a:rPr>
              <a:t>Proveedores del sector energético con contratos en USD</a:t>
            </a:r>
          </a:p>
        </p:txBody>
      </p:sp>
      <p:sp>
        <p:nvSpPr>
          <p:cNvPr id="13" name="Rectangle 12"/>
          <p:cNvSpPr/>
          <p:nvPr/>
        </p:nvSpPr>
        <p:spPr>
          <a:xfrm>
            <a:off x="365760" y="3154680"/>
            <a:ext cx="5486400" cy="1371600"/>
          </a:xfrm>
          <a:prstGeom prst="rect">
            <a:avLst/>
          </a:prstGeom>
          <a:solidFill>
            <a:srgbClr val="F0F4FF"/>
          </a:solidFill>
          <a:ln>
            <a:solidFill>
              <a:srgbClr val="CCD5E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457200" y="3227832"/>
            <a:ext cx="6858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000" b="1" i="0">
                <a:solidFill>
                  <a:srgbClr val="2196F3"/>
                </a:solidFill>
              </a:rPr>
              <a:t>03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43000" y="3200400"/>
            <a:ext cx="44805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1E2761"/>
                </a:solidFill>
              </a:rPr>
              <a:t>Reservas del BCRA: tipo de cambio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143000" y="3749040"/>
            <a:ext cx="4480560" cy="685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222233"/>
                </a:solidFill>
              </a:rPr>
              <a:t>Más estabilidad cambiaria = mejores condiciones de negocio</a:t>
            </a:r>
          </a:p>
        </p:txBody>
      </p:sp>
      <p:sp>
        <p:nvSpPr>
          <p:cNvPr id="17" name="Rectangle 16"/>
          <p:cNvSpPr/>
          <p:nvPr/>
        </p:nvSpPr>
        <p:spPr>
          <a:xfrm>
            <a:off x="6217920" y="3154680"/>
            <a:ext cx="5486400" cy="1371600"/>
          </a:xfrm>
          <a:prstGeom prst="rect">
            <a:avLst/>
          </a:prstGeom>
          <a:solidFill>
            <a:srgbClr val="F0F4FF"/>
          </a:solidFill>
          <a:ln>
            <a:solidFill>
              <a:srgbClr val="CCD5E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6309359" y="3227832"/>
            <a:ext cx="6858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000" b="1" i="0">
                <a:solidFill>
                  <a:srgbClr val="2196F3"/>
                </a:solidFill>
              </a:rPr>
              <a:t>04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995159" y="3200400"/>
            <a:ext cx="44805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1E2761"/>
                </a:solidFill>
              </a:rPr>
              <a:t>Gas a Brasil: mercado bilateral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6995159" y="3749040"/>
            <a:ext cx="4480560" cy="685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222233"/>
                </a:solidFill>
              </a:rPr>
              <a:t>Interconexión + logística + distribución binacional</a:t>
            </a:r>
          </a:p>
        </p:txBody>
      </p:sp>
      <p:sp>
        <p:nvSpPr>
          <p:cNvPr id="21" name="Rectangle 20"/>
          <p:cNvSpPr/>
          <p:nvPr/>
        </p:nvSpPr>
        <p:spPr>
          <a:xfrm>
            <a:off x="3291840" y="4754880"/>
            <a:ext cx="5486400" cy="1371600"/>
          </a:xfrm>
          <a:prstGeom prst="rect">
            <a:avLst/>
          </a:prstGeom>
          <a:solidFill>
            <a:srgbClr val="F0F4FF"/>
          </a:solidFill>
          <a:ln>
            <a:solidFill>
              <a:srgbClr val="CCD5E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3383280" y="4828032"/>
            <a:ext cx="6858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000" b="1" i="0">
                <a:solidFill>
                  <a:srgbClr val="2196F3"/>
                </a:solidFill>
              </a:rPr>
              <a:t>05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4069080" y="4800600"/>
            <a:ext cx="44805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1E2761"/>
                </a:solidFill>
              </a:rPr>
              <a:t>LNG: posicionarse para el largo plazo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4069080" y="5349240"/>
            <a:ext cx="4480560" cy="685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222233"/>
                </a:solidFill>
              </a:rPr>
              <a:t>La cadena del gas licuado crea negocios por décadas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E276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09728" cy="6858000"/>
          </a:xfrm>
          <a:prstGeom prst="rect">
            <a:avLst/>
          </a:prstGeom>
          <a:solidFill>
            <a:srgbClr val="B8821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365760" y="274320"/>
            <a:ext cx="100584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B8821F"/>
                </a:solidFill>
              </a:rPr>
              <a:t>ARGENTINA ENERGÉTICA EN EL MAPA GLOBAL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65760" y="777240"/>
            <a:ext cx="100584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400" b="1" i="0">
                <a:solidFill>
                  <a:srgbClr val="FFFFFF"/>
                </a:solidFill>
              </a:rPr>
              <a:t>Lo que Argentina tiene — y lo que aún falta construir</a:t>
            </a:r>
          </a:p>
        </p:txBody>
      </p:sp>
      <p:sp>
        <p:nvSpPr>
          <p:cNvPr id="5" name="Rectangle 4"/>
          <p:cNvSpPr/>
          <p:nvPr/>
        </p:nvSpPr>
        <p:spPr>
          <a:xfrm>
            <a:off x="365760" y="1828800"/>
            <a:ext cx="11338560" cy="658368"/>
          </a:xfrm>
          <a:prstGeom prst="rect">
            <a:avLst/>
          </a:prstGeom>
          <a:solidFill>
            <a:srgbClr val="25307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02920" y="1920240"/>
            <a:ext cx="54864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0"/>
              <a:t>✅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97280" y="1965960"/>
            <a:ext cx="1024128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FFFFFF"/>
                </a:solidFill>
              </a:rPr>
              <a:t>2da reserva mundial de gas no convencional (solo detrás de EE.UU.)</a:t>
            </a:r>
          </a:p>
        </p:txBody>
      </p:sp>
      <p:sp>
        <p:nvSpPr>
          <p:cNvPr id="8" name="Rectangle 7"/>
          <p:cNvSpPr/>
          <p:nvPr/>
        </p:nvSpPr>
        <p:spPr>
          <a:xfrm>
            <a:off x="365760" y="2624328"/>
            <a:ext cx="11338560" cy="658368"/>
          </a:xfrm>
          <a:prstGeom prst="rect">
            <a:avLst/>
          </a:prstGeom>
          <a:solidFill>
            <a:srgbClr val="1A235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502920" y="2715768"/>
            <a:ext cx="54864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0"/>
              <a:t>✅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97280" y="2761488"/>
            <a:ext cx="1024128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FFFFFF"/>
                </a:solidFill>
              </a:rPr>
              <a:t>Superávit energético estructural consolidado — no dependemos de importar energía</a:t>
            </a:r>
          </a:p>
        </p:txBody>
      </p:sp>
      <p:sp>
        <p:nvSpPr>
          <p:cNvPr id="11" name="Rectangle 10"/>
          <p:cNvSpPr/>
          <p:nvPr/>
        </p:nvSpPr>
        <p:spPr>
          <a:xfrm>
            <a:off x="365760" y="3419856"/>
            <a:ext cx="11338560" cy="658368"/>
          </a:xfrm>
          <a:prstGeom prst="rect">
            <a:avLst/>
          </a:prstGeom>
          <a:solidFill>
            <a:srgbClr val="25307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502920" y="3511296"/>
            <a:ext cx="54864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0"/>
              <a:t>✅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097280" y="3557016"/>
            <a:ext cx="1024128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FFFFFF"/>
                </a:solidFill>
              </a:rPr>
              <a:t>Empresas internacionales invirtiendo: Shell, Chevron, TotalEnergies, Vista</a:t>
            </a:r>
          </a:p>
        </p:txBody>
      </p:sp>
      <p:sp>
        <p:nvSpPr>
          <p:cNvPr id="14" name="Rectangle 13"/>
          <p:cNvSpPr/>
          <p:nvPr/>
        </p:nvSpPr>
        <p:spPr>
          <a:xfrm>
            <a:off x="365760" y="4215383"/>
            <a:ext cx="11338560" cy="658368"/>
          </a:xfrm>
          <a:prstGeom prst="rect">
            <a:avLst/>
          </a:prstGeom>
          <a:solidFill>
            <a:srgbClr val="1A235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502920" y="4306823"/>
            <a:ext cx="54864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0"/>
              <a:t>✅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097280" y="4352544"/>
            <a:ext cx="1024128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FFFFFF"/>
                </a:solidFill>
              </a:rPr>
              <a:t>Financiamiento multilateral disponible para infraestructura de exportación</a:t>
            </a:r>
          </a:p>
        </p:txBody>
      </p:sp>
      <p:sp>
        <p:nvSpPr>
          <p:cNvPr id="17" name="Rectangle 16"/>
          <p:cNvSpPr/>
          <p:nvPr/>
        </p:nvSpPr>
        <p:spPr>
          <a:xfrm>
            <a:off x="365760" y="5010912"/>
            <a:ext cx="11338560" cy="658368"/>
          </a:xfrm>
          <a:prstGeom prst="rect">
            <a:avLst/>
          </a:prstGeom>
          <a:solidFill>
            <a:srgbClr val="25307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502920" y="5102352"/>
            <a:ext cx="54864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0"/>
              <a:t>⚠️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097280" y="5148072"/>
            <a:ext cx="1024128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FFFFFF"/>
                </a:solidFill>
              </a:rPr>
              <a:t>Infraestructura de transporte insuficiente — gasoductos y puertos son el cuello de botella</a:t>
            </a:r>
          </a:p>
        </p:txBody>
      </p:sp>
      <p:sp>
        <p:nvSpPr>
          <p:cNvPr id="20" name="Rectangle 19"/>
          <p:cNvSpPr/>
          <p:nvPr/>
        </p:nvSpPr>
        <p:spPr>
          <a:xfrm>
            <a:off x="365760" y="5806440"/>
            <a:ext cx="11338560" cy="658368"/>
          </a:xfrm>
          <a:prstGeom prst="rect">
            <a:avLst/>
          </a:prstGeom>
          <a:solidFill>
            <a:srgbClr val="1A235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502920" y="5897879"/>
            <a:ext cx="54864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0"/>
              <a:t>⚠️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1097280" y="5943600"/>
            <a:ext cx="1024128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FFFFFF"/>
                </a:solidFill>
              </a:rPr>
              <a:t>LNG Argentina: proyectos en definición, no ejecutados aún — hay riesgo de demora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9FD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1280160"/>
          </a:xfrm>
          <a:prstGeom prst="rect">
            <a:avLst/>
          </a:prstGeom>
          <a:solidFill>
            <a:srgbClr val="1E276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91440"/>
            <a:ext cx="91440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B8821F"/>
                </a:solidFill>
              </a:rPr>
              <a:t>SECCIÓN 04 — MARCO DECISIONAL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502920"/>
            <a:ext cx="10058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100" b="1" i="0">
                <a:solidFill>
                  <a:srgbClr val="FFFFFF"/>
                </a:solidFill>
              </a:rPr>
              <a:t>4 preguntas que todo directivo debe responder ahora</a:t>
            </a:r>
          </a:p>
        </p:txBody>
      </p:sp>
      <p:sp>
        <p:nvSpPr>
          <p:cNvPr id="5" name="Rectangle 4"/>
          <p:cNvSpPr/>
          <p:nvPr/>
        </p:nvSpPr>
        <p:spPr>
          <a:xfrm>
            <a:off x="365760" y="1508760"/>
            <a:ext cx="5669280" cy="2286000"/>
          </a:xfrm>
          <a:prstGeom prst="rect">
            <a:avLst/>
          </a:prstGeom>
          <a:solidFill>
            <a:srgbClr val="1E276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502920" y="1645919"/>
            <a:ext cx="502920" cy="502920"/>
          </a:xfrm>
          <a:prstGeom prst="rect">
            <a:avLst/>
          </a:prstGeom>
          <a:solidFill>
            <a:srgbClr val="B8821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521208" y="1664207"/>
            <a:ext cx="45720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800" b="1" i="0">
                <a:solidFill>
                  <a:srgbClr val="FFFFFF"/>
                </a:solidFill>
              </a:rPr>
              <a:t>1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143000" y="1645919"/>
            <a:ext cx="475488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FFFFFF"/>
                </a:solidFill>
              </a:rPr>
              <a:t>¿Tenemos posición en la cadena de valor energética?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143000" y="2880360"/>
            <a:ext cx="4754880" cy="685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50" b="0" i="1">
                <a:solidFill>
                  <a:srgbClr val="2196F3"/>
                </a:solidFill>
              </a:rPr>
              <a:t>Analizar qué puede ofrecer su empresa al sector — hoy</a:t>
            </a:r>
          </a:p>
        </p:txBody>
      </p:sp>
      <p:sp>
        <p:nvSpPr>
          <p:cNvPr id="10" name="Rectangle 9"/>
          <p:cNvSpPr/>
          <p:nvPr/>
        </p:nvSpPr>
        <p:spPr>
          <a:xfrm>
            <a:off x="6400800" y="1508760"/>
            <a:ext cx="5669280" cy="2286000"/>
          </a:xfrm>
          <a:prstGeom prst="rect">
            <a:avLst/>
          </a:prstGeom>
          <a:solidFill>
            <a:srgbClr val="1E276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6537960" y="1645919"/>
            <a:ext cx="502920" cy="502920"/>
          </a:xfrm>
          <a:prstGeom prst="rect">
            <a:avLst/>
          </a:prstGeom>
          <a:solidFill>
            <a:srgbClr val="B8821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6556248" y="1664207"/>
            <a:ext cx="45720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800" b="1" i="0">
                <a:solidFill>
                  <a:srgbClr val="FFFFFF"/>
                </a:solidFill>
              </a:rPr>
              <a:t>2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178040" y="1645919"/>
            <a:ext cx="475488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FFFFFF"/>
                </a:solidFill>
              </a:rPr>
              <a:t>¿Nuestros contratos de energía son los correctos?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7178040" y="2880360"/>
            <a:ext cx="4754880" cy="685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50" b="0" i="1">
                <a:solidFill>
                  <a:srgbClr val="2196F3"/>
                </a:solidFill>
              </a:rPr>
              <a:t>Negociar precios fijos a largo plazo mientras hay sobreoferta</a:t>
            </a:r>
          </a:p>
        </p:txBody>
      </p:sp>
      <p:sp>
        <p:nvSpPr>
          <p:cNvPr id="15" name="Rectangle 14"/>
          <p:cNvSpPr/>
          <p:nvPr/>
        </p:nvSpPr>
        <p:spPr>
          <a:xfrm>
            <a:off x="365760" y="4023360"/>
            <a:ext cx="5669280" cy="2286000"/>
          </a:xfrm>
          <a:prstGeom prst="rect">
            <a:avLst/>
          </a:prstGeom>
          <a:solidFill>
            <a:srgbClr val="1E276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Rectangle 15"/>
          <p:cNvSpPr/>
          <p:nvPr/>
        </p:nvSpPr>
        <p:spPr>
          <a:xfrm>
            <a:off x="502920" y="4160520"/>
            <a:ext cx="502920" cy="502920"/>
          </a:xfrm>
          <a:prstGeom prst="rect">
            <a:avLst/>
          </a:prstGeom>
          <a:solidFill>
            <a:srgbClr val="B8821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521208" y="4178808"/>
            <a:ext cx="45720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800" b="1" i="0">
                <a:solidFill>
                  <a:srgbClr val="FFFFFF"/>
                </a:solidFill>
              </a:rPr>
              <a:t>3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43000" y="4160520"/>
            <a:ext cx="475488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FFFFFF"/>
                </a:solidFill>
              </a:rPr>
              <a:t>¿Cómo nos beneficia la estabilidad del BCRA?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143000" y="5394960"/>
            <a:ext cx="4754880" cy="685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50" b="0" i="1">
                <a:solidFill>
                  <a:srgbClr val="2196F3"/>
                </a:solidFill>
              </a:rPr>
              <a:t>Mapa de exposición a divisas e insumos importados</a:t>
            </a:r>
          </a:p>
        </p:txBody>
      </p:sp>
      <p:sp>
        <p:nvSpPr>
          <p:cNvPr id="20" name="Rectangle 19"/>
          <p:cNvSpPr/>
          <p:nvPr/>
        </p:nvSpPr>
        <p:spPr>
          <a:xfrm>
            <a:off x="6400800" y="4023360"/>
            <a:ext cx="5669280" cy="2286000"/>
          </a:xfrm>
          <a:prstGeom prst="rect">
            <a:avLst/>
          </a:prstGeom>
          <a:solidFill>
            <a:srgbClr val="1E276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ectangle 20"/>
          <p:cNvSpPr/>
          <p:nvPr/>
        </p:nvSpPr>
        <p:spPr>
          <a:xfrm>
            <a:off x="6537960" y="4160520"/>
            <a:ext cx="502920" cy="502920"/>
          </a:xfrm>
          <a:prstGeom prst="rect">
            <a:avLst/>
          </a:prstGeom>
          <a:solidFill>
            <a:srgbClr val="B8821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6556248" y="4178808"/>
            <a:ext cx="45720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800" b="1" i="0">
                <a:solidFill>
                  <a:srgbClr val="FFFFFF"/>
                </a:solidFill>
              </a:rPr>
              <a:t>4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7178040" y="4160520"/>
            <a:ext cx="475488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FFFFFF"/>
                </a:solidFill>
              </a:rPr>
              <a:t>¿Evaluamos el eje Argentina–Brasil como mercado?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7178040" y="5394960"/>
            <a:ext cx="4754880" cy="685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50" b="0" i="1">
                <a:solidFill>
                  <a:srgbClr val="2196F3"/>
                </a:solidFill>
              </a:rPr>
              <a:t>Gas + comercio bilateral: oportunidad de expansión regional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1280160"/>
          </a:xfrm>
          <a:prstGeom prst="rect">
            <a:avLst/>
          </a:prstGeom>
          <a:solidFill>
            <a:srgbClr val="1B5E2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91440"/>
            <a:ext cx="91440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B8821F"/>
                </a:solidFill>
              </a:rPr>
              <a:t>SECCIÓN 05 — SECTOR PÚBLICO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502920"/>
            <a:ext cx="10058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200" b="1" i="0">
                <a:solidFill>
                  <a:srgbClr val="FFFFFF"/>
                </a:solidFill>
              </a:rPr>
              <a:t>3 prioridades para que el Estado capture la oportunidad</a:t>
            </a:r>
          </a:p>
        </p:txBody>
      </p:sp>
      <p:sp>
        <p:nvSpPr>
          <p:cNvPr id="5" name="Rectangle 4"/>
          <p:cNvSpPr/>
          <p:nvPr/>
        </p:nvSpPr>
        <p:spPr>
          <a:xfrm>
            <a:off x="365760" y="1508760"/>
            <a:ext cx="73152" cy="1463040"/>
          </a:xfrm>
          <a:prstGeom prst="rect">
            <a:avLst/>
          </a:prstGeom>
          <a:solidFill>
            <a:srgbClr val="1B5E2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548640" y="1600200"/>
            <a:ext cx="594360" cy="594360"/>
          </a:xfrm>
          <a:prstGeom prst="rect">
            <a:avLst/>
          </a:prstGeom>
          <a:solidFill>
            <a:srgbClr val="1B5E2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566928" y="1618488"/>
            <a:ext cx="5486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600" b="1" i="0">
                <a:solidFill>
                  <a:srgbClr val="FFFFFF"/>
                </a:solidFill>
              </a:rPr>
              <a:t>01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280160" y="1600200"/>
            <a:ext cx="1078992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 i="0">
                <a:solidFill>
                  <a:srgbClr val="1B5E20"/>
                </a:solidFill>
              </a:rPr>
              <a:t>ACELERAR PERMISOS Y HABILITACIONES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280160" y="2103120"/>
            <a:ext cx="1078992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50" b="0" i="0">
                <a:solidFill>
                  <a:srgbClr val="222233"/>
                </a:solidFill>
              </a:rPr>
              <a:t>El cuello de botella no es la ley: son los tiempos burocráticos. Digitalizar y acelerar permisos ambientales y exportación es una decisión de gestión que no necesita ley nueva.</a:t>
            </a:r>
          </a:p>
        </p:txBody>
      </p:sp>
      <p:sp>
        <p:nvSpPr>
          <p:cNvPr id="10" name="Rectangle 9"/>
          <p:cNvSpPr/>
          <p:nvPr/>
        </p:nvSpPr>
        <p:spPr>
          <a:xfrm>
            <a:off x="365760" y="3246120"/>
            <a:ext cx="73152" cy="1463040"/>
          </a:xfrm>
          <a:prstGeom prst="rect">
            <a:avLst/>
          </a:prstGeom>
          <a:solidFill>
            <a:srgbClr val="1B5E2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548640" y="3337560"/>
            <a:ext cx="594360" cy="594360"/>
          </a:xfrm>
          <a:prstGeom prst="rect">
            <a:avLst/>
          </a:prstGeom>
          <a:solidFill>
            <a:srgbClr val="1B5E2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566928" y="3355848"/>
            <a:ext cx="5486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600" b="1" i="0">
                <a:solidFill>
                  <a:srgbClr val="FFFFFF"/>
                </a:solidFill>
              </a:rPr>
              <a:t>02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280160" y="3337560"/>
            <a:ext cx="1078992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 i="0">
                <a:solidFill>
                  <a:srgbClr val="1B5E20"/>
                </a:solidFill>
              </a:rPr>
              <a:t>FINANCIAR INFRAESTRUCTURA VÍA MULTILATERALES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280160" y="3840480"/>
            <a:ext cx="1078992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50" b="0" i="0">
                <a:solidFill>
                  <a:srgbClr val="222233"/>
                </a:solidFill>
              </a:rPr>
              <a:t>Con el paquete BID ya acordado, presentar proyectos ejecutivos de gasoductos y puertos antes de que el programa cambie. Cada mes de demora es costo de oportunidad real.</a:t>
            </a:r>
          </a:p>
        </p:txBody>
      </p:sp>
      <p:sp>
        <p:nvSpPr>
          <p:cNvPr id="15" name="Rectangle 14"/>
          <p:cNvSpPr/>
          <p:nvPr/>
        </p:nvSpPr>
        <p:spPr>
          <a:xfrm>
            <a:off x="365760" y="4983479"/>
            <a:ext cx="73152" cy="1463040"/>
          </a:xfrm>
          <a:prstGeom prst="rect">
            <a:avLst/>
          </a:prstGeom>
          <a:solidFill>
            <a:srgbClr val="1B5E2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Rectangle 15"/>
          <p:cNvSpPr/>
          <p:nvPr/>
        </p:nvSpPr>
        <p:spPr>
          <a:xfrm>
            <a:off x="548640" y="5074919"/>
            <a:ext cx="594360" cy="594360"/>
          </a:xfrm>
          <a:prstGeom prst="rect">
            <a:avLst/>
          </a:prstGeom>
          <a:solidFill>
            <a:srgbClr val="1B5E2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566928" y="5093207"/>
            <a:ext cx="5486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600" b="1" i="0">
                <a:solidFill>
                  <a:srgbClr val="FFFFFF"/>
                </a:solidFill>
              </a:rPr>
              <a:t>03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280160" y="5074919"/>
            <a:ext cx="1078992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 i="0">
                <a:solidFill>
                  <a:srgbClr val="1B5E20"/>
                </a:solidFill>
              </a:rPr>
              <a:t>POLÍTICA DE CONTENIDO LOCAL INTELIGENTE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280160" y="5577840"/>
            <a:ext cx="1078992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50" b="0" i="0">
                <a:solidFill>
                  <a:srgbClr val="222233"/>
                </a:solidFill>
              </a:rPr>
              <a:t>Que el boom genere empleo y capacidad industrial local. Contenido local bien diseñado — sin caer en proteccionismo — es la herramienta para que Vaca Muerta derrame sobre todo el país.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E276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91440"/>
          </a:xfrm>
          <a:prstGeom prst="rect">
            <a:avLst/>
          </a:prstGeom>
          <a:solidFill>
            <a:srgbClr val="B8821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274320"/>
            <a:ext cx="109728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B8821F"/>
                </a:solidFill>
              </a:rPr>
              <a:t>SÍNTESIS EJECUTIVA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1097280"/>
            <a:ext cx="1005840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800" b="0" i="1">
                <a:solidFill>
                  <a:srgbClr val="FFFFFF"/>
                </a:solidFill>
              </a:rPr>
              <a:t>"Vaca Muerta no es un proyecto energético.
Es el proyecto de reindustrialización y generación de divisas
mas grande que Argentina tuvo en decadas.
La pregunta no es si el pais tiene el recurso:
la pregunta es si tiene la voluntad de construir
la infraestructura para exportarlo."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14400" y="5212080"/>
            <a:ext cx="100584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0" i="1">
                <a:solidFill>
                  <a:srgbClr val="B8821F"/>
                </a:solidFill>
              </a:rPr>
              <a:t>— Kartal Consulting, Analisis Estrategico, Abril 2026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6035040"/>
            <a:ext cx="109728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0" i="0">
                <a:solidFill>
                  <a:srgbClr val="8899BB"/>
                </a:solidFill>
              </a:rPr>
              <a:t>Fuente: Revista Petroquimica, Mejor Energia, El Economista, Canal26, Ambito, IAPG — abril 2026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